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13" r:id="rId4"/>
  </p:sldMasterIdLst>
  <p:notesMasterIdLst>
    <p:notesMasterId r:id="rId12"/>
  </p:notesMasterIdLst>
  <p:sldIdLst>
    <p:sldId id="256" r:id="rId5"/>
    <p:sldId id="283" r:id="rId6"/>
    <p:sldId id="284" r:id="rId7"/>
    <p:sldId id="267" r:id="rId8"/>
    <p:sldId id="271" r:id="rId9"/>
    <p:sldId id="269" r:id="rId10"/>
    <p:sldId id="264" r:id="rId11"/>
  </p:sldIdLst>
  <p:sldSz cx="6858000" cy="9906000" type="A4"/>
  <p:notesSz cx="6797675" cy="9926638"/>
  <p:defaultTextStyle>
    <a:defPPr>
      <a:defRPr lang="en-US"/>
    </a:defPPr>
    <a:lvl1pPr marL="0" algn="l" defTabSz="304129" rtl="0" eaLnBrk="1" latinLnBrk="0" hangingPunct="1">
      <a:defRPr sz="1197" kern="1200">
        <a:solidFill>
          <a:schemeClr val="tx1"/>
        </a:solidFill>
        <a:latin typeface="+mn-lt"/>
        <a:ea typeface="+mn-ea"/>
        <a:cs typeface="+mn-cs"/>
      </a:defRPr>
    </a:lvl1pPr>
    <a:lvl2pPr marL="304129" algn="l" defTabSz="304129" rtl="0" eaLnBrk="1" latinLnBrk="0" hangingPunct="1">
      <a:defRPr sz="1197" kern="1200">
        <a:solidFill>
          <a:schemeClr val="tx1"/>
        </a:solidFill>
        <a:latin typeface="+mn-lt"/>
        <a:ea typeface="+mn-ea"/>
        <a:cs typeface="+mn-cs"/>
      </a:defRPr>
    </a:lvl2pPr>
    <a:lvl3pPr marL="608259" algn="l" defTabSz="304129" rtl="0" eaLnBrk="1" latinLnBrk="0" hangingPunct="1">
      <a:defRPr sz="1197" kern="1200">
        <a:solidFill>
          <a:schemeClr val="tx1"/>
        </a:solidFill>
        <a:latin typeface="+mn-lt"/>
        <a:ea typeface="+mn-ea"/>
        <a:cs typeface="+mn-cs"/>
      </a:defRPr>
    </a:lvl3pPr>
    <a:lvl4pPr marL="912388" algn="l" defTabSz="304129" rtl="0" eaLnBrk="1" latinLnBrk="0" hangingPunct="1">
      <a:defRPr sz="1197" kern="1200">
        <a:solidFill>
          <a:schemeClr val="tx1"/>
        </a:solidFill>
        <a:latin typeface="+mn-lt"/>
        <a:ea typeface="+mn-ea"/>
        <a:cs typeface="+mn-cs"/>
      </a:defRPr>
    </a:lvl4pPr>
    <a:lvl5pPr marL="1216518" algn="l" defTabSz="304129" rtl="0" eaLnBrk="1" latinLnBrk="0" hangingPunct="1">
      <a:defRPr sz="1197" kern="1200">
        <a:solidFill>
          <a:schemeClr val="tx1"/>
        </a:solidFill>
        <a:latin typeface="+mn-lt"/>
        <a:ea typeface="+mn-ea"/>
        <a:cs typeface="+mn-cs"/>
      </a:defRPr>
    </a:lvl5pPr>
    <a:lvl6pPr marL="1520647" algn="l" defTabSz="304129" rtl="0" eaLnBrk="1" latinLnBrk="0" hangingPunct="1">
      <a:defRPr sz="1197" kern="1200">
        <a:solidFill>
          <a:schemeClr val="tx1"/>
        </a:solidFill>
        <a:latin typeface="+mn-lt"/>
        <a:ea typeface="+mn-ea"/>
        <a:cs typeface="+mn-cs"/>
      </a:defRPr>
    </a:lvl6pPr>
    <a:lvl7pPr marL="1824777" algn="l" defTabSz="304129" rtl="0" eaLnBrk="1" latinLnBrk="0" hangingPunct="1">
      <a:defRPr sz="1197" kern="1200">
        <a:solidFill>
          <a:schemeClr val="tx1"/>
        </a:solidFill>
        <a:latin typeface="+mn-lt"/>
        <a:ea typeface="+mn-ea"/>
        <a:cs typeface="+mn-cs"/>
      </a:defRPr>
    </a:lvl7pPr>
    <a:lvl8pPr marL="2128906" algn="l" defTabSz="304129" rtl="0" eaLnBrk="1" latinLnBrk="0" hangingPunct="1">
      <a:defRPr sz="1197" kern="1200">
        <a:solidFill>
          <a:schemeClr val="tx1"/>
        </a:solidFill>
        <a:latin typeface="+mn-lt"/>
        <a:ea typeface="+mn-ea"/>
        <a:cs typeface="+mn-cs"/>
      </a:defRPr>
    </a:lvl8pPr>
    <a:lvl9pPr marL="2433036" algn="l" defTabSz="304129" rtl="0" eaLnBrk="1" latinLnBrk="0" hangingPunct="1">
      <a:defRPr sz="119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8D868E-988D-2070-03D9-48EDE89CA554}" name="Andre Jordaan" initials="AJ" userId="S::AndreJ@pragmaworld.net::50234005-e687-4985-95ab-e9f99cbf3c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lene Lehnberg" initials="JL" lastIdx="1" clrIdx="0">
    <p:extLst>
      <p:ext uri="{19B8F6BF-5375-455C-9EA6-DF929625EA0E}">
        <p15:presenceInfo xmlns:p15="http://schemas.microsoft.com/office/powerpoint/2012/main" userId="S-1-5-21-789336058-1078145449-839522115-22945" providerId="AD"/>
      </p:ext>
    </p:extLst>
  </p:cmAuthor>
  <p:cmAuthor id="2" name="Liza Schroeder" initials="LS" lastIdx="2" clrIdx="1">
    <p:extLst>
      <p:ext uri="{19B8F6BF-5375-455C-9EA6-DF929625EA0E}">
        <p15:presenceInfo xmlns:p15="http://schemas.microsoft.com/office/powerpoint/2012/main" userId="S::LizaS@pragmaworld.net::9966d219-816f-4190-ab56-7258b9057b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3ACBE"/>
    <a:srgbClr val="74839D"/>
    <a:srgbClr val="FF99FF"/>
    <a:srgbClr val="E84926"/>
    <a:srgbClr val="15214C"/>
    <a:srgbClr val="465A7D"/>
    <a:srgbClr val="02658F"/>
    <a:srgbClr val="55B7AC"/>
    <a:srgbClr val="B3D1DD"/>
    <a:srgbClr val="67A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58" autoAdjust="0"/>
    <p:restoredTop sz="96247" autoAdjust="0"/>
  </p:normalViewPr>
  <p:slideViewPr>
    <p:cSldViewPr snapToGrid="0">
      <p:cViewPr varScale="1">
        <p:scale>
          <a:sx n="55" d="100"/>
          <a:sy n="55" d="100"/>
        </p:scale>
        <p:origin x="2938" y="48"/>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29EBB0C-EC10-4875-A0FA-C4ED6EDEE016}" type="datetimeFigureOut">
              <a:rPr lang="en-ZA" smtClean="0"/>
              <a:t>2026/02/19</a:t>
            </a:fld>
            <a:endParaRPr lang="en-ZA"/>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39FB6A5-3F12-43DC-BB58-A2D3623696D4}" type="slidenum">
              <a:rPr lang="en-ZA" smtClean="0"/>
              <a:t>‹#›</a:t>
            </a:fld>
            <a:endParaRPr lang="en-ZA"/>
          </a:p>
        </p:txBody>
      </p:sp>
    </p:spTree>
    <p:extLst>
      <p:ext uri="{BB962C8B-B14F-4D97-AF65-F5344CB8AC3E}">
        <p14:creationId xmlns:p14="http://schemas.microsoft.com/office/powerpoint/2010/main" val="103346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E39FB6A5-3F12-43DC-BB58-A2D3623696D4}" type="slidenum">
              <a:rPr lang="en-ZA" smtClean="0"/>
              <a:t>1</a:t>
            </a:fld>
            <a:endParaRPr lang="en-ZA"/>
          </a:p>
        </p:txBody>
      </p:sp>
    </p:spTree>
    <p:extLst>
      <p:ext uri="{BB962C8B-B14F-4D97-AF65-F5344CB8AC3E}">
        <p14:creationId xmlns:p14="http://schemas.microsoft.com/office/powerpoint/2010/main" val="22746630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1 Brochure Page 01 Option A">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6D4BF8-11F7-4194-731E-3DDB7FA72A29}"/>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2" name="Rectangle 1">
            <a:extLst>
              <a:ext uri="{FF2B5EF4-FFF2-40B4-BE49-F238E27FC236}">
                <a16:creationId xmlns:a16="http://schemas.microsoft.com/office/drawing/2014/main" id="{62BAB86D-EEBE-4809-63AB-B24F0730DE82}"/>
              </a:ext>
            </a:extLst>
          </p:cNvPr>
          <p:cNvSpPr/>
          <p:nvPr userDrawn="1"/>
        </p:nvSpPr>
        <p:spPr>
          <a:xfrm>
            <a:off x="4356975" y="3019739"/>
            <a:ext cx="2501025" cy="4198387"/>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4" name="Graphic 3">
            <a:extLst>
              <a:ext uri="{FF2B5EF4-FFF2-40B4-BE49-F238E27FC236}">
                <a16:creationId xmlns:a16="http://schemas.microsoft.com/office/drawing/2014/main" id="{5CF824DE-4670-B01A-7B32-D7BBA07F6FEA}"/>
              </a:ext>
            </a:extLst>
          </p:cNvPr>
          <p:cNvPicPr>
            <a:picLocks noChangeAspect="1"/>
          </p:cNvPicPr>
          <p:nvPr userDrawn="1"/>
        </p:nvPicPr>
        <p:blipFill>
          <a:blip r:embed="rId3">
            <a:extLst>
              <a:ext uri="{96DAC541-7B7A-43D3-8B79-37D633B846F1}">
                <asvg:svgBlip xmlns:asvg="http://schemas.microsoft.com/office/drawing/2016/SVG/main" r:embed="rId4"/>
              </a:ext>
            </a:extLst>
          </a:blip>
          <a:srcRect l="39214" t="37343"/>
          <a:stretch/>
        </p:blipFill>
        <p:spPr>
          <a:xfrm rot="10800000" flipH="1" flipV="1">
            <a:off x="0" y="8374856"/>
            <a:ext cx="6858000" cy="1517200"/>
          </a:xfrm>
          <a:prstGeom prst="rect">
            <a:avLst/>
          </a:prstGeom>
        </p:spPr>
      </p:pic>
      <p:sp>
        <p:nvSpPr>
          <p:cNvPr id="19" name="Title 1">
            <a:extLst>
              <a:ext uri="{FF2B5EF4-FFF2-40B4-BE49-F238E27FC236}">
                <a16:creationId xmlns:a16="http://schemas.microsoft.com/office/drawing/2014/main" id="{A5CDA9F1-E17A-25B5-6B7E-415982ED4846}"/>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0" name="Subtitle 2">
            <a:extLst>
              <a:ext uri="{FF2B5EF4-FFF2-40B4-BE49-F238E27FC236}">
                <a16:creationId xmlns:a16="http://schemas.microsoft.com/office/drawing/2014/main" id="{5DC2139C-313F-2A9E-888A-6EC930A29748}"/>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6" name="Text Placeholder 5">
            <a:extLst>
              <a:ext uri="{FF2B5EF4-FFF2-40B4-BE49-F238E27FC236}">
                <a16:creationId xmlns:a16="http://schemas.microsoft.com/office/drawing/2014/main" id="{B1ABDB6E-2878-EA56-DBD1-75A7893819DF}"/>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68" name="Picture 167">
            <a:extLst>
              <a:ext uri="{FF2B5EF4-FFF2-40B4-BE49-F238E27FC236}">
                <a16:creationId xmlns:a16="http://schemas.microsoft.com/office/drawing/2014/main" id="{56F82F46-CAB8-1DEC-FD09-DF1C0CBB1AC5}"/>
              </a:ext>
            </a:extLst>
          </p:cNvPr>
          <p:cNvPicPr>
            <a:picLocks noChangeAspect="1"/>
          </p:cNvPicPr>
          <p:nvPr userDrawn="1"/>
        </p:nvPicPr>
        <p:blipFill>
          <a:blip r:embed="rId5"/>
          <a:srcRect l="-1" t="15382" r="20978"/>
          <a:stretch/>
        </p:blipFill>
        <p:spPr>
          <a:xfrm>
            <a:off x="5197816" y="-5757"/>
            <a:ext cx="1660184" cy="1288487"/>
          </a:xfrm>
          <a:prstGeom prst="rect">
            <a:avLst/>
          </a:prstGeom>
        </p:spPr>
      </p:pic>
      <p:pic>
        <p:nvPicPr>
          <p:cNvPr id="169" name="Picture 168">
            <a:extLst>
              <a:ext uri="{FF2B5EF4-FFF2-40B4-BE49-F238E27FC236}">
                <a16:creationId xmlns:a16="http://schemas.microsoft.com/office/drawing/2014/main" id="{BBDE5A4A-DD25-71C5-5F2B-0D0174759562}"/>
              </a:ext>
            </a:extLst>
          </p:cNvPr>
          <p:cNvPicPr>
            <a:picLocks noChangeAspect="1"/>
          </p:cNvPicPr>
          <p:nvPr userDrawn="1"/>
        </p:nvPicPr>
        <p:blipFill>
          <a:blip r:embed="rId6">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cxnSp>
        <p:nvCxnSpPr>
          <p:cNvPr id="170" name="Straight Connector 169">
            <a:extLst>
              <a:ext uri="{FF2B5EF4-FFF2-40B4-BE49-F238E27FC236}">
                <a16:creationId xmlns:a16="http://schemas.microsoft.com/office/drawing/2014/main" id="{1AC2529A-7ADB-4910-D460-63C0082A8DB6}"/>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4530723" y="3159223"/>
            <a:ext cx="1994031" cy="305057"/>
          </a:xfrm>
          <a:prstGeom prst="rect">
            <a:avLst/>
          </a:prstGeom>
          <a:noFill/>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3159223"/>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3527192"/>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2" name="Text Placeholder 15">
            <a:extLst>
              <a:ext uri="{FF2B5EF4-FFF2-40B4-BE49-F238E27FC236}">
                <a16:creationId xmlns:a16="http://schemas.microsoft.com/office/drawing/2014/main" id="{CA943412-8CAE-4ECD-FB96-EC6DF45DFBA2}"/>
              </a:ext>
            </a:extLst>
          </p:cNvPr>
          <p:cNvSpPr>
            <a:spLocks noGrp="1"/>
          </p:cNvSpPr>
          <p:nvPr>
            <p:ph type="body" sz="quarter" idx="20" hasCustomPrompt="1"/>
          </p:nvPr>
        </p:nvSpPr>
        <p:spPr>
          <a:xfrm>
            <a:off x="329895" y="6292410"/>
            <a:ext cx="376582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4459266" y="3527192"/>
            <a:ext cx="2065489" cy="5641645"/>
          </a:xfrm>
          <a:prstGeom prst="rect">
            <a:avLst/>
          </a:prstGeom>
        </p:spPr>
        <p:txBody>
          <a:bodyPr/>
          <a:lstStyle>
            <a:lvl1pPr>
              <a:spcAft>
                <a:spcPts val="300"/>
              </a:spcAft>
              <a:buClr>
                <a:schemeClr val="tx1"/>
              </a:buClr>
              <a:defRPr sz="1000">
                <a:solidFill>
                  <a:schemeClr val="bg1"/>
                </a:solidFill>
              </a:defRPr>
            </a:lvl1pPr>
            <a:lvl2pPr>
              <a:spcAft>
                <a:spcPts val="300"/>
              </a:spcAft>
              <a:buClr>
                <a:schemeClr val="tx1"/>
              </a:buClr>
              <a:defRPr sz="1000">
                <a:solidFill>
                  <a:schemeClr val="bg1"/>
                </a:solidFill>
              </a:defRPr>
            </a:lvl2pPr>
            <a:lvl3pPr>
              <a:spcAft>
                <a:spcPts val="300"/>
              </a:spcAft>
              <a:buClr>
                <a:schemeClr val="tx1"/>
              </a:buClr>
              <a:defRPr sz="1000">
                <a:solidFill>
                  <a:schemeClr val="bg1"/>
                </a:solidFill>
              </a:defRPr>
            </a:lvl3pPr>
            <a:lvl4pPr>
              <a:spcAft>
                <a:spcPts val="300"/>
              </a:spcAft>
              <a:buClr>
                <a:schemeClr val="tx1"/>
              </a:buClr>
              <a:defRPr sz="1000">
                <a:solidFill>
                  <a:schemeClr val="bg1"/>
                </a:solidFill>
              </a:defRPr>
            </a:lvl4pPr>
            <a:lvl5pPr>
              <a:spcAft>
                <a:spcPts val="300"/>
              </a:spcAft>
              <a:buClr>
                <a:schemeClr val="tx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8" name="Text Placeholder 2">
            <a:extLst>
              <a:ext uri="{FF2B5EF4-FFF2-40B4-BE49-F238E27FC236}">
                <a16:creationId xmlns:a16="http://schemas.microsoft.com/office/drawing/2014/main" id="{53045289-35FF-EF71-4914-9DE25FEACB6E}"/>
              </a:ext>
            </a:extLst>
          </p:cNvPr>
          <p:cNvSpPr>
            <a:spLocks noGrp="1"/>
          </p:cNvSpPr>
          <p:nvPr>
            <p:ph type="body" sz="quarter" idx="21"/>
          </p:nvPr>
        </p:nvSpPr>
        <p:spPr>
          <a:xfrm>
            <a:off x="230954" y="6660379"/>
            <a:ext cx="3895067" cy="250845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850015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02 Brochure Page 01 Option B">
    <p:spTree>
      <p:nvGrpSpPr>
        <p:cNvPr id="1" name=""/>
        <p:cNvGrpSpPr/>
        <p:nvPr/>
      </p:nvGrpSpPr>
      <p:grpSpPr>
        <a:xfrm>
          <a:off x="0" y="0"/>
          <a:ext cx="0" cy="0"/>
          <a:chOff x="0" y="0"/>
          <a:chExt cx="0" cy="0"/>
        </a:xfrm>
      </p:grpSpPr>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5957479"/>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reaping the benefits</a:t>
            </a:r>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329895" y="5957479"/>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pic>
        <p:nvPicPr>
          <p:cNvPr id="9" name="Picture 8">
            <a:extLst>
              <a:ext uri="{FF2B5EF4-FFF2-40B4-BE49-F238E27FC236}">
                <a16:creationId xmlns:a16="http://schemas.microsoft.com/office/drawing/2014/main" id="{168DECB0-F7D8-8508-BCD8-938846E9D6ED}"/>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0" name="Title 1">
            <a:extLst>
              <a:ext uri="{FF2B5EF4-FFF2-40B4-BE49-F238E27FC236}">
                <a16:creationId xmlns:a16="http://schemas.microsoft.com/office/drawing/2014/main" id="{E5CE2D4F-E716-CC76-CE24-5CC8A30F85C7}"/>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12" name="Subtitle 2">
            <a:extLst>
              <a:ext uri="{FF2B5EF4-FFF2-40B4-BE49-F238E27FC236}">
                <a16:creationId xmlns:a16="http://schemas.microsoft.com/office/drawing/2014/main" id="{78E44F3C-B511-D2B7-8301-E10E5404FC44}"/>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13" name="Text Placeholder 5">
            <a:extLst>
              <a:ext uri="{FF2B5EF4-FFF2-40B4-BE49-F238E27FC236}">
                <a16:creationId xmlns:a16="http://schemas.microsoft.com/office/drawing/2014/main" id="{45A851E5-BB8A-D984-6500-B7AE7FCA2C3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18" name="Picture 17">
            <a:extLst>
              <a:ext uri="{FF2B5EF4-FFF2-40B4-BE49-F238E27FC236}">
                <a16:creationId xmlns:a16="http://schemas.microsoft.com/office/drawing/2014/main" id="{866ACB99-6F0A-0DE1-6985-5FB6E6CFF372}"/>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4" name="Straight Connector 23">
            <a:extLst>
              <a:ext uri="{FF2B5EF4-FFF2-40B4-BE49-F238E27FC236}">
                <a16:creationId xmlns:a16="http://schemas.microsoft.com/office/drawing/2014/main" id="{E5528082-2A45-156A-DE83-7E7E100A2EB2}"/>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6BE09D97-9F3C-DA25-DCB3-21B76AC03471}"/>
              </a:ext>
            </a:extLst>
          </p:cNvPr>
          <p:cNvSpPr>
            <a:spLocks noGrp="1"/>
          </p:cNvSpPr>
          <p:nvPr>
            <p:ph sz="quarter" idx="20" hasCustomPrompt="1"/>
          </p:nvPr>
        </p:nvSpPr>
        <p:spPr>
          <a:xfrm>
            <a:off x="329894" y="3167868"/>
            <a:ext cx="6194858" cy="2565282"/>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7" name="Picture 26">
            <a:extLst>
              <a:ext uri="{FF2B5EF4-FFF2-40B4-BE49-F238E27FC236}">
                <a16:creationId xmlns:a16="http://schemas.microsoft.com/office/drawing/2014/main" id="{D2DAE1E2-C995-E78B-64A9-41E9FAA5B396}"/>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3" name="Graphic 2">
            <a:extLst>
              <a:ext uri="{FF2B5EF4-FFF2-40B4-BE49-F238E27FC236}">
                <a16:creationId xmlns:a16="http://schemas.microsoft.com/office/drawing/2014/main" id="{3496979F-79D7-409D-58E4-1709B8F156AE}"/>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230954"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6325448"/>
            <a:ext cx="2978843" cy="2843389"/>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804921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03 Brochure Page 01 Option C">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F3D160F-F95A-1646-AFDE-8C1F942F5023}"/>
              </a:ext>
            </a:extLst>
          </p:cNvPr>
          <p:cNvPicPr>
            <a:picLocks noChangeAspect="1"/>
          </p:cNvPicPr>
          <p:nvPr userDrawn="1"/>
        </p:nvPicPr>
        <p:blipFill>
          <a:blip r:embed="rId2"/>
          <a:srcRect l="34485" t="17484" r="19292" b="34935"/>
          <a:stretch/>
        </p:blipFill>
        <p:spPr>
          <a:xfrm rot="5400000" flipH="1" flipV="1">
            <a:off x="3280238" y="122468"/>
            <a:ext cx="3705990" cy="3449536"/>
          </a:xfrm>
          <a:prstGeom prst="rect">
            <a:avLst/>
          </a:prstGeom>
        </p:spPr>
      </p:pic>
      <p:sp>
        <p:nvSpPr>
          <p:cNvPr id="18" name="Title 1">
            <a:extLst>
              <a:ext uri="{FF2B5EF4-FFF2-40B4-BE49-F238E27FC236}">
                <a16:creationId xmlns:a16="http://schemas.microsoft.com/office/drawing/2014/main" id="{408A14D8-A185-1A49-8933-EA7A291DAC9C}"/>
              </a:ext>
            </a:extLst>
          </p:cNvPr>
          <p:cNvSpPr>
            <a:spLocks noGrp="1"/>
          </p:cNvSpPr>
          <p:nvPr>
            <p:ph type="ctrTitle" hasCustomPrompt="1"/>
          </p:nvPr>
        </p:nvSpPr>
        <p:spPr>
          <a:xfrm>
            <a:off x="331200" y="213878"/>
            <a:ext cx="4416192" cy="761232"/>
          </a:xfrm>
          <a:prstGeom prst="rect">
            <a:avLst/>
          </a:prstGeom>
        </p:spPr>
        <p:txBody>
          <a:bodyPr wrap="square" lIns="0" tIns="46800" rIns="0" bIns="0" anchor="t">
            <a:noAutofit/>
          </a:bodyPr>
          <a:lstStyle>
            <a:lvl1pPr algn="l">
              <a:lnSpc>
                <a:spcPts val="2800"/>
              </a:lnSpc>
              <a:defRPr sz="2000" b="1" spc="0" baseline="0">
                <a:solidFill>
                  <a:srgbClr val="193059"/>
                </a:solidFill>
                <a:latin typeface="Arial" panose="020B0604020202020204" pitchFamily="34" charset="0"/>
                <a:cs typeface="Arial" panose="020B0604020202020204" pitchFamily="34" charset="0"/>
              </a:defRPr>
            </a:lvl1pPr>
          </a:lstStyle>
          <a:p>
            <a:r>
              <a:rPr lang="en-US" dirty="0"/>
              <a:t>Click to Edit Brochure Descriptor</a:t>
            </a:r>
          </a:p>
        </p:txBody>
      </p:sp>
      <p:sp>
        <p:nvSpPr>
          <p:cNvPr id="22" name="Subtitle 2">
            <a:extLst>
              <a:ext uri="{FF2B5EF4-FFF2-40B4-BE49-F238E27FC236}">
                <a16:creationId xmlns:a16="http://schemas.microsoft.com/office/drawing/2014/main" id="{F4E00953-C664-453B-46F0-0BC824C8C72A}"/>
              </a:ext>
            </a:extLst>
          </p:cNvPr>
          <p:cNvSpPr>
            <a:spLocks noGrp="1"/>
          </p:cNvSpPr>
          <p:nvPr>
            <p:ph type="subTitle" idx="1" hasCustomPrompt="1"/>
          </p:nvPr>
        </p:nvSpPr>
        <p:spPr>
          <a:xfrm>
            <a:off x="331200" y="1025828"/>
            <a:ext cx="4416192" cy="525600"/>
          </a:xfrm>
          <a:prstGeom prst="rect">
            <a:avLst/>
          </a:prstGeom>
        </p:spPr>
        <p:txBody>
          <a:bodyPr wrap="square" lIns="0" tIns="36000" rIns="0" bIns="0" anchor="t">
            <a:noAutofit/>
          </a:bodyPr>
          <a:lstStyle>
            <a:lvl1pPr marL="0" indent="0" algn="l">
              <a:lnSpc>
                <a:spcPts val="2000"/>
              </a:lnSpc>
              <a:spcAft>
                <a:spcPts val="0"/>
              </a:spcAft>
              <a:buNone/>
              <a:defRPr sz="16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
        <p:nvSpPr>
          <p:cNvPr id="24" name="Text Placeholder 5">
            <a:extLst>
              <a:ext uri="{FF2B5EF4-FFF2-40B4-BE49-F238E27FC236}">
                <a16:creationId xmlns:a16="http://schemas.microsoft.com/office/drawing/2014/main" id="{E2EEF668-CC4B-C857-72BE-20CF9465AB57}"/>
              </a:ext>
            </a:extLst>
          </p:cNvPr>
          <p:cNvSpPr>
            <a:spLocks noGrp="1"/>
          </p:cNvSpPr>
          <p:nvPr>
            <p:ph type="body" sz="quarter" idx="12" hasCustomPrompt="1"/>
          </p:nvPr>
        </p:nvSpPr>
        <p:spPr>
          <a:xfrm>
            <a:off x="329894" y="2058063"/>
            <a:ext cx="6194861" cy="844401"/>
          </a:xfrm>
          <a:prstGeom prst="rect">
            <a:avLst/>
          </a:prstGeom>
        </p:spPr>
        <p:txBody>
          <a:bodyPr lIns="0" tIns="14400" rIns="0" bIns="0"/>
          <a:lstStyle>
            <a:lvl1pPr marL="4777" indent="0">
              <a:buNone/>
              <a:defRPr sz="1300">
                <a:solidFill>
                  <a:schemeClr val="tx2"/>
                </a:solidFill>
              </a:defRPr>
            </a:lvl1pPr>
            <a:lvl2pPr>
              <a:defRPr sz="1300">
                <a:solidFill>
                  <a:schemeClr val="tx2"/>
                </a:solidFill>
              </a:defRPr>
            </a:lvl2pPr>
            <a:lvl3pPr>
              <a:defRPr sz="1300">
                <a:solidFill>
                  <a:schemeClr val="tx2"/>
                </a:solidFill>
              </a:defRPr>
            </a:lvl3pPr>
            <a:lvl4pPr>
              <a:defRPr sz="1300">
                <a:solidFill>
                  <a:schemeClr val="tx2"/>
                </a:solidFill>
              </a:defRPr>
            </a:lvl4pPr>
            <a:lvl5pPr>
              <a:defRPr sz="1300">
                <a:solidFill>
                  <a:schemeClr val="tx2"/>
                </a:solidFill>
              </a:defRPr>
            </a:lvl5pPr>
          </a:lstStyle>
          <a:p>
            <a:pPr marL="4777" marR="0" lvl="0" indent="0"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None/>
              <a:tabLst>
                <a:tab pos="58491" algn="l"/>
              </a:tabLst>
              <a:defRPr/>
            </a:pPr>
            <a:r>
              <a:rPr lang="en-US" dirty="0"/>
              <a:t>Click to edit the introduction or summary of the service offering or product.</a:t>
            </a:r>
          </a:p>
        </p:txBody>
      </p:sp>
      <p:pic>
        <p:nvPicPr>
          <p:cNvPr id="25" name="Picture 24">
            <a:extLst>
              <a:ext uri="{FF2B5EF4-FFF2-40B4-BE49-F238E27FC236}">
                <a16:creationId xmlns:a16="http://schemas.microsoft.com/office/drawing/2014/main" id="{C9BD7C2D-3A3C-01DD-30DD-4E4BF6A8D1CE}"/>
              </a:ext>
            </a:extLst>
          </p:cNvPr>
          <p:cNvPicPr>
            <a:picLocks noChangeAspect="1"/>
          </p:cNvPicPr>
          <p:nvPr userDrawn="1"/>
        </p:nvPicPr>
        <p:blipFill>
          <a:blip r:embed="rId3"/>
          <a:srcRect l="-1" t="15382" r="20978"/>
          <a:stretch/>
        </p:blipFill>
        <p:spPr>
          <a:xfrm>
            <a:off x="5197816" y="-5757"/>
            <a:ext cx="1660184" cy="1288487"/>
          </a:xfrm>
          <a:prstGeom prst="rect">
            <a:avLst/>
          </a:prstGeom>
        </p:spPr>
      </p:pic>
      <p:cxnSp>
        <p:nvCxnSpPr>
          <p:cNvPr id="27" name="Straight Connector 26">
            <a:extLst>
              <a:ext uri="{FF2B5EF4-FFF2-40B4-BE49-F238E27FC236}">
                <a16:creationId xmlns:a16="http://schemas.microsoft.com/office/drawing/2014/main" id="{F27050EA-FA81-36DD-E800-F64AD74D00C8}"/>
              </a:ext>
            </a:extLst>
          </p:cNvPr>
          <p:cNvCxnSpPr>
            <a:cxnSpLocks/>
          </p:cNvCxnSpPr>
          <p:nvPr userDrawn="1"/>
        </p:nvCxnSpPr>
        <p:spPr>
          <a:xfrm>
            <a:off x="0" y="1801639"/>
            <a:ext cx="4747392" cy="0"/>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ED9D8374-1118-980B-5A55-171153F4F61A}"/>
              </a:ext>
            </a:extLst>
          </p:cNvPr>
          <p:cNvPicPr>
            <a:picLocks noChangeAspect="1"/>
          </p:cNvPicPr>
          <p:nvPr userDrawn="1"/>
        </p:nvPicPr>
        <p:blipFill>
          <a:blip r:embed="rId4">
            <a:extLst>
              <a:ext uri="{28A0092B-C50C-407E-A947-70E740481C1C}">
                <a14:useLocalDpi xmlns:a14="http://schemas.microsoft.com/office/drawing/2010/main" val="0"/>
              </a:ext>
            </a:extLst>
          </a:blip>
          <a:srcRect l="63050"/>
          <a:stretch/>
        </p:blipFill>
        <p:spPr>
          <a:xfrm flipH="1">
            <a:off x="4789993" y="1039145"/>
            <a:ext cx="2065488" cy="785331"/>
          </a:xfrm>
          <a:prstGeom prst="rect">
            <a:avLst/>
          </a:prstGeom>
        </p:spPr>
      </p:pic>
      <p:pic>
        <p:nvPicPr>
          <p:cNvPr id="2" name="Graphic 1">
            <a:extLst>
              <a:ext uri="{FF2B5EF4-FFF2-40B4-BE49-F238E27FC236}">
                <a16:creationId xmlns:a16="http://schemas.microsoft.com/office/drawing/2014/main" id="{CC758BCA-33BB-56C1-2A12-B583ABA09A47}"/>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37343"/>
          <a:stretch/>
        </p:blipFill>
        <p:spPr>
          <a:xfrm rot="10800000" flipH="1" flipV="1">
            <a:off x="0" y="8374856"/>
            <a:ext cx="6858000" cy="1517200"/>
          </a:xfrm>
          <a:prstGeom prst="rect">
            <a:avLst/>
          </a:prstGeom>
        </p:spPr>
      </p:pic>
      <p:sp>
        <p:nvSpPr>
          <p:cNvPr id="17" name="Text Placeholder 15">
            <a:extLst>
              <a:ext uri="{FF2B5EF4-FFF2-40B4-BE49-F238E27FC236}">
                <a16:creationId xmlns:a16="http://schemas.microsoft.com/office/drawing/2014/main" id="{C506863C-F0CA-C0FC-A94C-8BFABFD2B27A}"/>
              </a:ext>
            </a:extLst>
          </p:cNvPr>
          <p:cNvSpPr>
            <a:spLocks noGrp="1"/>
          </p:cNvSpPr>
          <p:nvPr>
            <p:ph type="body" sz="quarter" idx="15" hasCustomPrompt="1"/>
          </p:nvPr>
        </p:nvSpPr>
        <p:spPr>
          <a:xfrm>
            <a:off x="3648969" y="3184275"/>
            <a:ext cx="2875786"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3" name="Text Placeholder 2">
            <a:extLst>
              <a:ext uri="{FF2B5EF4-FFF2-40B4-BE49-F238E27FC236}">
                <a16:creationId xmlns:a16="http://schemas.microsoft.com/office/drawing/2014/main" id="{9B94C205-B4DF-1494-1255-2972F88B34D9}"/>
              </a:ext>
            </a:extLst>
          </p:cNvPr>
          <p:cNvSpPr>
            <a:spLocks noGrp="1"/>
          </p:cNvSpPr>
          <p:nvPr>
            <p:ph type="body" sz="quarter" idx="19"/>
          </p:nvPr>
        </p:nvSpPr>
        <p:spPr>
          <a:xfrm>
            <a:off x="3545912" y="3552245"/>
            <a:ext cx="2978843" cy="5616592"/>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4" name="Picture 13">
            <a:extLst>
              <a:ext uri="{FF2B5EF4-FFF2-40B4-BE49-F238E27FC236}">
                <a16:creationId xmlns:a16="http://schemas.microsoft.com/office/drawing/2014/main" id="{73A2D236-D138-805A-026B-A2AC9EAF41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5" name="Rectangle 14">
            <a:extLst>
              <a:ext uri="{FF2B5EF4-FFF2-40B4-BE49-F238E27FC236}">
                <a16:creationId xmlns:a16="http://schemas.microsoft.com/office/drawing/2014/main" id="{132F02C9-78E9-775B-1812-F7BC3FE66491}"/>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 name="Rectangle 6">
            <a:extLst>
              <a:ext uri="{FF2B5EF4-FFF2-40B4-BE49-F238E27FC236}">
                <a16:creationId xmlns:a16="http://schemas.microsoft.com/office/drawing/2014/main" id="{732AF857-48C6-D41D-5A69-C9B53E207C43}"/>
              </a:ext>
            </a:extLst>
          </p:cNvPr>
          <p:cNvSpPr/>
          <p:nvPr userDrawn="1"/>
        </p:nvSpPr>
        <p:spPr>
          <a:xfrm>
            <a:off x="345254" y="3171482"/>
            <a:ext cx="3009452" cy="5997355"/>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hasCustomPrompt="1"/>
          </p:nvPr>
        </p:nvSpPr>
        <p:spPr>
          <a:xfrm>
            <a:off x="444195" y="3184275"/>
            <a:ext cx="2880000"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heading</a:t>
            </a:r>
          </a:p>
        </p:txBody>
      </p:sp>
      <p:sp>
        <p:nvSpPr>
          <p:cNvPr id="21" name="Text Placeholder 2">
            <a:extLst>
              <a:ext uri="{FF2B5EF4-FFF2-40B4-BE49-F238E27FC236}">
                <a16:creationId xmlns:a16="http://schemas.microsoft.com/office/drawing/2014/main" id="{B1FCB163-0361-159C-C26F-DD0CB615AE58}"/>
              </a:ext>
            </a:extLst>
          </p:cNvPr>
          <p:cNvSpPr>
            <a:spLocks noGrp="1"/>
          </p:cNvSpPr>
          <p:nvPr>
            <p:ph type="body" sz="quarter" idx="18"/>
          </p:nvPr>
        </p:nvSpPr>
        <p:spPr>
          <a:xfrm>
            <a:off x="345254" y="3552245"/>
            <a:ext cx="2978843" cy="5616592"/>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33391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04 Brochure Page 02 Option A">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19580"/>
            <a:ext cx="6194858" cy="253550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340695"/>
            <a:ext cx="6194858"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15">
            <a:extLst>
              <a:ext uri="{FF2B5EF4-FFF2-40B4-BE49-F238E27FC236}">
                <a16:creationId xmlns:a16="http://schemas.microsoft.com/office/drawing/2014/main" id="{1E4FB945-889A-FB31-D7D2-17B973B133BA}"/>
              </a:ext>
            </a:extLst>
          </p:cNvPr>
          <p:cNvSpPr>
            <a:spLocks noGrp="1"/>
          </p:cNvSpPr>
          <p:nvPr>
            <p:ph type="body" sz="quarter" idx="16" hasCustomPrompt="1"/>
          </p:nvPr>
        </p:nvSpPr>
        <p:spPr>
          <a:xfrm>
            <a:off x="329894" y="4349711"/>
            <a:ext cx="6084959"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r>
              <a:rPr lang="en-ZA" dirty="0"/>
              <a:t>Click to add your concerns addressed</a:t>
            </a:r>
          </a:p>
        </p:txBody>
      </p:sp>
      <p:sp>
        <p:nvSpPr>
          <p:cNvPr id="13" name="Text Placeholder 2">
            <a:extLst>
              <a:ext uri="{FF2B5EF4-FFF2-40B4-BE49-F238E27FC236}">
                <a16:creationId xmlns:a16="http://schemas.microsoft.com/office/drawing/2014/main" id="{A129BFAF-0EB1-1CB7-BC1C-7415D472882A}"/>
              </a:ext>
            </a:extLst>
          </p:cNvPr>
          <p:cNvSpPr>
            <a:spLocks noGrp="1"/>
          </p:cNvSpPr>
          <p:nvPr>
            <p:ph type="body" sz="quarter" idx="20"/>
          </p:nvPr>
        </p:nvSpPr>
        <p:spPr>
          <a:xfrm>
            <a:off x="230954" y="4717681"/>
            <a:ext cx="6293798" cy="253949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3" name="Graphic 2">
            <a:extLst>
              <a:ext uri="{FF2B5EF4-FFF2-40B4-BE49-F238E27FC236}">
                <a16:creationId xmlns:a16="http://schemas.microsoft.com/office/drawing/2014/main" id="{756EAE03-FB95-C02E-FDA9-22F8ABAC9FC4}"/>
              </a:ext>
            </a:extLst>
          </p:cNvPr>
          <p:cNvPicPr>
            <a:picLocks noChangeAspect="1"/>
          </p:cNvPicPr>
          <p:nvPr userDrawn="1"/>
        </p:nvPicPr>
        <p:blipFill>
          <a:blip r:embed="rId4">
            <a:extLst>
              <a:ext uri="{96DAC541-7B7A-43D3-8B79-37D633B846F1}">
                <asvg:svgBlip xmlns:asvg="http://schemas.microsoft.com/office/drawing/2016/SVG/main" r:embed="rId5"/>
              </a:ext>
            </a:extLst>
          </a:blip>
          <a:srcRect l="39214" t="43756"/>
          <a:stretch/>
        </p:blipFill>
        <p:spPr>
          <a:xfrm rot="10800000" flipH="1">
            <a:off x="8820" y="8710"/>
            <a:ext cx="6858000" cy="1361914"/>
          </a:xfrm>
          <a:prstGeom prst="rect">
            <a:avLst/>
          </a:prstGeom>
        </p:spPr>
      </p:pic>
      <p:pic>
        <p:nvPicPr>
          <p:cNvPr id="29" name="Picture 28">
            <a:extLst>
              <a:ext uri="{FF2B5EF4-FFF2-40B4-BE49-F238E27FC236}">
                <a16:creationId xmlns:a16="http://schemas.microsoft.com/office/drawing/2014/main" id="{CAC25056-038A-8128-48A4-600235BE43AA}"/>
              </a:ext>
            </a:extLst>
          </p:cNvPr>
          <p:cNvPicPr>
            <a:picLocks noChangeAspect="1"/>
          </p:cNvPicPr>
          <p:nvPr userDrawn="1"/>
        </p:nvPicPr>
        <p:blipFill>
          <a:blip r:embed="rId6"/>
          <a:srcRect l="-1255" t="-2391" r="5680" b="1585"/>
          <a:stretch/>
        </p:blipFill>
        <p:spPr>
          <a:xfrm rot="10800000" flipH="1">
            <a:off x="4000401" y="-2"/>
            <a:ext cx="2866420" cy="1287787"/>
          </a:xfrm>
          <a:prstGeom prst="rect">
            <a:avLst/>
          </a:prstGeom>
        </p:spPr>
      </p:pic>
      <p:pic>
        <p:nvPicPr>
          <p:cNvPr id="22" name="Picture 21">
            <a:extLst>
              <a:ext uri="{FF2B5EF4-FFF2-40B4-BE49-F238E27FC236}">
                <a16:creationId xmlns:a16="http://schemas.microsoft.com/office/drawing/2014/main" id="{0EA840FF-CDDF-03B5-436A-B032ECCA3183}"/>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sp>
        <p:nvSpPr>
          <p:cNvPr id="14" name="Title 1">
            <a:extLst>
              <a:ext uri="{FF2B5EF4-FFF2-40B4-BE49-F238E27FC236}">
                <a16:creationId xmlns:a16="http://schemas.microsoft.com/office/drawing/2014/main" id="{89B08D0B-1248-4307-EEC7-67EF7D9726F4}"/>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23" name="Picture 22">
            <a:extLst>
              <a:ext uri="{FF2B5EF4-FFF2-40B4-BE49-F238E27FC236}">
                <a16:creationId xmlns:a16="http://schemas.microsoft.com/office/drawing/2014/main" id="{A277C87B-6910-7F37-60F8-93F88B8D5F28}"/>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15" name="Subtitle 2">
            <a:extLst>
              <a:ext uri="{FF2B5EF4-FFF2-40B4-BE49-F238E27FC236}">
                <a16:creationId xmlns:a16="http://schemas.microsoft.com/office/drawing/2014/main" id="{D5EB8C08-0EB5-B2A5-CC98-28DAE1FB3D06}"/>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2808480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05 Brochure Page 02 Option B">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329895" y="1732303"/>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2574278" y="1731244"/>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230954" y="2094593"/>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15">
            <a:extLst>
              <a:ext uri="{FF2B5EF4-FFF2-40B4-BE49-F238E27FC236}">
                <a16:creationId xmlns:a16="http://schemas.microsoft.com/office/drawing/2014/main" id="{A1028F6B-3E2E-48AD-1CA2-0B1CB1ED191A}"/>
              </a:ext>
            </a:extLst>
          </p:cNvPr>
          <p:cNvSpPr>
            <a:spLocks noGrp="1"/>
          </p:cNvSpPr>
          <p:nvPr>
            <p:ph type="body" sz="quarter" idx="21"/>
          </p:nvPr>
        </p:nvSpPr>
        <p:spPr>
          <a:xfrm>
            <a:off x="320815" y="4315495"/>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7" name="Content Placeholder 4">
            <a:extLst>
              <a:ext uri="{FF2B5EF4-FFF2-40B4-BE49-F238E27FC236}">
                <a16:creationId xmlns:a16="http://schemas.microsoft.com/office/drawing/2014/main" id="{C446D69D-09ED-9960-C124-EED2D2280945}"/>
              </a:ext>
            </a:extLst>
          </p:cNvPr>
          <p:cNvSpPr>
            <a:spLocks noGrp="1"/>
          </p:cNvSpPr>
          <p:nvPr>
            <p:ph sz="quarter" idx="22" hasCustomPrompt="1"/>
          </p:nvPr>
        </p:nvSpPr>
        <p:spPr>
          <a:xfrm>
            <a:off x="2565198" y="4314436"/>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1" name="Text Placeholder 2">
            <a:extLst>
              <a:ext uri="{FF2B5EF4-FFF2-40B4-BE49-F238E27FC236}">
                <a16:creationId xmlns:a16="http://schemas.microsoft.com/office/drawing/2014/main" id="{BA3EA7AB-4ACB-E300-B457-8CC8E61B975F}"/>
              </a:ext>
            </a:extLst>
          </p:cNvPr>
          <p:cNvSpPr>
            <a:spLocks noGrp="1"/>
          </p:cNvSpPr>
          <p:nvPr>
            <p:ph type="body" sz="quarter" idx="23"/>
          </p:nvPr>
        </p:nvSpPr>
        <p:spPr>
          <a:xfrm>
            <a:off x="221874" y="4677785"/>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3" name="Text Placeholder 15">
            <a:extLst>
              <a:ext uri="{FF2B5EF4-FFF2-40B4-BE49-F238E27FC236}">
                <a16:creationId xmlns:a16="http://schemas.microsoft.com/office/drawing/2014/main" id="{2F2BB49D-2AA4-A101-64C1-F076DD1DC1F8}"/>
              </a:ext>
            </a:extLst>
          </p:cNvPr>
          <p:cNvSpPr>
            <a:spLocks noGrp="1"/>
          </p:cNvSpPr>
          <p:nvPr>
            <p:ph type="body" sz="quarter" idx="24"/>
          </p:nvPr>
        </p:nvSpPr>
        <p:spPr>
          <a:xfrm>
            <a:off x="320815" y="6884856"/>
            <a:ext cx="2138164"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17" name="Content Placeholder 4">
            <a:extLst>
              <a:ext uri="{FF2B5EF4-FFF2-40B4-BE49-F238E27FC236}">
                <a16:creationId xmlns:a16="http://schemas.microsoft.com/office/drawing/2014/main" id="{5DAA7142-A3FB-3DBE-B6D8-53D78B65214F}"/>
              </a:ext>
            </a:extLst>
          </p:cNvPr>
          <p:cNvSpPr>
            <a:spLocks noGrp="1"/>
          </p:cNvSpPr>
          <p:nvPr>
            <p:ph sz="quarter" idx="25" hasCustomPrompt="1"/>
          </p:nvPr>
        </p:nvSpPr>
        <p:spPr>
          <a:xfrm>
            <a:off x="2565198" y="6883797"/>
            <a:ext cx="3950473" cy="2300849"/>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8" name="Text Placeholder 2">
            <a:extLst>
              <a:ext uri="{FF2B5EF4-FFF2-40B4-BE49-F238E27FC236}">
                <a16:creationId xmlns:a16="http://schemas.microsoft.com/office/drawing/2014/main" id="{6D7BD141-F5D8-B0C3-67F0-676C865D56A2}"/>
              </a:ext>
            </a:extLst>
          </p:cNvPr>
          <p:cNvSpPr>
            <a:spLocks noGrp="1"/>
          </p:cNvSpPr>
          <p:nvPr>
            <p:ph type="body" sz="quarter" idx="26"/>
          </p:nvPr>
        </p:nvSpPr>
        <p:spPr>
          <a:xfrm>
            <a:off x="221874" y="7247146"/>
            <a:ext cx="2211621" cy="1937500"/>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6" name="Picture 25">
            <a:extLst>
              <a:ext uri="{FF2B5EF4-FFF2-40B4-BE49-F238E27FC236}">
                <a16:creationId xmlns:a16="http://schemas.microsoft.com/office/drawing/2014/main" id="{83A9ECFC-795B-C7BA-F24D-F746D4EC7764}"/>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7" name="Picture 26">
            <a:extLst>
              <a:ext uri="{FF2B5EF4-FFF2-40B4-BE49-F238E27FC236}">
                <a16:creationId xmlns:a16="http://schemas.microsoft.com/office/drawing/2014/main" id="{C544FC81-5D61-0995-53B5-422984543D62}"/>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24BD3F3-693D-7CCF-FE81-7B0BEF7FF425}"/>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30" name="Title 1">
            <a:extLst>
              <a:ext uri="{FF2B5EF4-FFF2-40B4-BE49-F238E27FC236}">
                <a16:creationId xmlns:a16="http://schemas.microsoft.com/office/drawing/2014/main" id="{65E11ADD-F651-CC77-782C-0F25DA6EBE80}"/>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1" name="Picture 30">
            <a:extLst>
              <a:ext uri="{FF2B5EF4-FFF2-40B4-BE49-F238E27FC236}">
                <a16:creationId xmlns:a16="http://schemas.microsoft.com/office/drawing/2014/main" id="{FAEF2DBE-BF8C-6CE4-33C9-B19A59A873F5}"/>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2" name="Subtitle 2">
            <a:extLst>
              <a:ext uri="{FF2B5EF4-FFF2-40B4-BE49-F238E27FC236}">
                <a16:creationId xmlns:a16="http://schemas.microsoft.com/office/drawing/2014/main" id="{5503C013-4A01-B192-5F7A-A9CB4770EEF0}"/>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1714376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06 Brochure Page 02 Option C">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sp>
        <p:nvSpPr>
          <p:cNvPr id="5" name="Content Placeholder 4">
            <a:extLst>
              <a:ext uri="{FF2B5EF4-FFF2-40B4-BE49-F238E27FC236}">
                <a16:creationId xmlns:a16="http://schemas.microsoft.com/office/drawing/2014/main" id="{6FEBB699-5FFD-1C0D-861F-B93D70EFB992}"/>
              </a:ext>
            </a:extLst>
          </p:cNvPr>
          <p:cNvSpPr>
            <a:spLocks noGrp="1"/>
          </p:cNvSpPr>
          <p:nvPr>
            <p:ph sz="quarter" idx="18" hasCustomPrompt="1"/>
          </p:nvPr>
        </p:nvSpPr>
        <p:spPr>
          <a:xfrm>
            <a:off x="329894" y="1744955"/>
            <a:ext cx="6183169" cy="2397393"/>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sp>
        <p:nvSpPr>
          <p:cNvPr id="10" name="Content Placeholder 4">
            <a:extLst>
              <a:ext uri="{FF2B5EF4-FFF2-40B4-BE49-F238E27FC236}">
                <a16:creationId xmlns:a16="http://schemas.microsoft.com/office/drawing/2014/main" id="{A53DE7AB-7154-7C0D-8B39-6E0AF1763D73}"/>
              </a:ext>
            </a:extLst>
          </p:cNvPr>
          <p:cNvSpPr>
            <a:spLocks noGrp="1"/>
          </p:cNvSpPr>
          <p:nvPr>
            <p:ph sz="quarter" idx="19" hasCustomPrompt="1"/>
          </p:nvPr>
        </p:nvSpPr>
        <p:spPr>
          <a:xfrm>
            <a:off x="329895" y="7290591"/>
            <a:ext cx="6183169" cy="1825356"/>
          </a:xfrm>
          <a:prstGeom prst="rect">
            <a:avLst/>
          </a:prstGeom>
        </p:spPr>
        <p:txBody>
          <a:bodyPr/>
          <a:lstStyle>
            <a:lvl1pPr marL="4777" indent="0">
              <a:buNone/>
              <a:defRPr sz="1100"/>
            </a:lvl1pPr>
            <a:lvl3pPr>
              <a:defRPr sz="1100"/>
            </a:lvl3pPr>
            <a:lvl4pPr>
              <a:defRPr sz="1100"/>
            </a:lvl4pPr>
            <a:lvl5pPr>
              <a:defRPr sz="1100"/>
            </a:lvl5pPr>
          </a:lstStyle>
          <a:p>
            <a:pPr lvl="0"/>
            <a:r>
              <a:rPr lang="en-US" dirty="0"/>
              <a:t>Click to Insert Visual or Infographic</a:t>
            </a:r>
            <a:endParaRPr lang="en-ZA" dirty="0"/>
          </a:p>
        </p:txBody>
      </p:sp>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BD651A5E-9FD7-AC3D-A555-08D9B0CEB232}"/>
              </a:ext>
            </a:extLst>
          </p:cNvPr>
          <p:cNvSpPr/>
          <p:nvPr userDrawn="1"/>
        </p:nvSpPr>
        <p:spPr>
          <a:xfrm>
            <a:off x="329894" y="4335233"/>
            <a:ext cx="6203679" cy="2770418"/>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 Placeholder 15">
            <a:extLst>
              <a:ext uri="{FF2B5EF4-FFF2-40B4-BE49-F238E27FC236}">
                <a16:creationId xmlns:a16="http://schemas.microsoft.com/office/drawing/2014/main" id="{8C30B7DB-16CA-B631-E264-6812968E1B54}"/>
              </a:ext>
            </a:extLst>
          </p:cNvPr>
          <p:cNvSpPr>
            <a:spLocks noGrp="1"/>
          </p:cNvSpPr>
          <p:nvPr>
            <p:ph type="body" sz="quarter" idx="16"/>
          </p:nvPr>
        </p:nvSpPr>
        <p:spPr>
          <a:xfrm>
            <a:off x="419101" y="4335232"/>
            <a:ext cx="6094132" cy="305057"/>
          </a:xfrm>
          <a:prstGeom prst="rect">
            <a:avLst/>
          </a:prstGeom>
        </p:spPr>
        <p:txBody>
          <a:bodyPr lIns="0"/>
          <a:lstStyle>
            <a:lvl1pPr marL="0" indent="0">
              <a:spcAft>
                <a:spcPts val="300"/>
              </a:spcAft>
              <a:buNone/>
              <a:defRPr sz="1200" b="1">
                <a:solidFill>
                  <a:schemeClr val="accent5"/>
                </a:solidFill>
              </a:defRPr>
            </a:lvl1pPr>
            <a:lvl2pPr indent="-151200">
              <a:spcAft>
                <a:spcPts val="300"/>
              </a:spcAft>
              <a:defRPr sz="1100"/>
            </a:lvl2pPr>
            <a:lvl3pPr indent="-151200">
              <a:spcAft>
                <a:spcPts val="300"/>
              </a:spcAft>
              <a:defRPr sz="1100"/>
            </a:lvl3pPr>
            <a:lvl4pPr indent="-151200">
              <a:spcAft>
                <a:spcPts val="300"/>
              </a:spcAft>
              <a:defRPr sz="1100"/>
            </a:lvl4pPr>
            <a:lvl5pPr indent="-151200">
              <a:spcAft>
                <a:spcPts val="300"/>
              </a:spcAft>
              <a:defRPr sz="1100"/>
            </a:lvl5pPr>
          </a:lstStyle>
          <a:p>
            <a:pPr lvl="0"/>
            <a:endParaRPr lang="en-ZA" dirty="0"/>
          </a:p>
        </p:txBody>
      </p:sp>
      <p:sp>
        <p:nvSpPr>
          <p:cNvPr id="6" name="Text Placeholder 2">
            <a:extLst>
              <a:ext uri="{FF2B5EF4-FFF2-40B4-BE49-F238E27FC236}">
                <a16:creationId xmlns:a16="http://schemas.microsoft.com/office/drawing/2014/main" id="{7D3BB5B1-62F3-A794-525E-EAD152731E62}"/>
              </a:ext>
            </a:extLst>
          </p:cNvPr>
          <p:cNvSpPr>
            <a:spLocks noGrp="1"/>
          </p:cNvSpPr>
          <p:nvPr>
            <p:ph type="body" sz="quarter" idx="20"/>
          </p:nvPr>
        </p:nvSpPr>
        <p:spPr>
          <a:xfrm>
            <a:off x="324427" y="4697522"/>
            <a:ext cx="2885370"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2">
            <a:extLst>
              <a:ext uri="{FF2B5EF4-FFF2-40B4-BE49-F238E27FC236}">
                <a16:creationId xmlns:a16="http://schemas.microsoft.com/office/drawing/2014/main" id="{ABE412C8-AFB7-6624-A3C9-1085D3953B85}"/>
              </a:ext>
            </a:extLst>
          </p:cNvPr>
          <p:cNvSpPr>
            <a:spLocks noGrp="1"/>
          </p:cNvSpPr>
          <p:nvPr>
            <p:ph type="body" sz="quarter" idx="21"/>
          </p:nvPr>
        </p:nvSpPr>
        <p:spPr>
          <a:xfrm>
            <a:off x="3545913" y="4697522"/>
            <a:ext cx="2973222" cy="2408128"/>
          </a:xfrm>
          <a:prstGeom prst="rect">
            <a:avLst/>
          </a:prstGeom>
        </p:spPr>
        <p:txBody>
          <a:bodyPr/>
          <a:lstStyle>
            <a:lvl1pPr>
              <a:spcAft>
                <a:spcPts val="300"/>
              </a:spcAft>
              <a:buClr>
                <a:schemeClr val="bg1"/>
              </a:buClr>
              <a:defRPr sz="1000">
                <a:solidFill>
                  <a:schemeClr val="bg1"/>
                </a:solidFill>
              </a:defRPr>
            </a:lvl1pPr>
            <a:lvl2pPr>
              <a:spcAft>
                <a:spcPts val="300"/>
              </a:spcAft>
              <a:buClr>
                <a:schemeClr val="bg1"/>
              </a:buClr>
              <a:defRPr sz="1000">
                <a:solidFill>
                  <a:schemeClr val="bg1"/>
                </a:solidFill>
              </a:defRPr>
            </a:lvl2pPr>
            <a:lvl3pPr>
              <a:spcAft>
                <a:spcPts val="300"/>
              </a:spcAft>
              <a:buClr>
                <a:schemeClr val="bg1"/>
              </a:buClr>
              <a:defRPr sz="1000">
                <a:solidFill>
                  <a:schemeClr val="bg1"/>
                </a:solidFill>
              </a:defRPr>
            </a:lvl3pPr>
            <a:lvl4pPr>
              <a:spcAft>
                <a:spcPts val="300"/>
              </a:spcAft>
              <a:buClr>
                <a:schemeClr val="bg1"/>
              </a:buClr>
              <a:defRPr sz="1000">
                <a:solidFill>
                  <a:schemeClr val="bg1"/>
                </a:solidFill>
              </a:defRPr>
            </a:lvl4pPr>
            <a:lvl5pPr>
              <a:spcAft>
                <a:spcPts val="300"/>
              </a:spcAft>
              <a:buClr>
                <a:schemeClr val="bg1"/>
              </a:buClr>
              <a:defRPr sz="1000">
                <a:solidFill>
                  <a:schemeClr val="bg1"/>
                </a:solidFill>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25" name="Picture 24">
            <a:extLst>
              <a:ext uri="{FF2B5EF4-FFF2-40B4-BE49-F238E27FC236}">
                <a16:creationId xmlns:a16="http://schemas.microsoft.com/office/drawing/2014/main" id="{167B2149-1EA5-52A8-C047-2429B1981BF8}"/>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26" name="Picture 25">
            <a:extLst>
              <a:ext uri="{FF2B5EF4-FFF2-40B4-BE49-F238E27FC236}">
                <a16:creationId xmlns:a16="http://schemas.microsoft.com/office/drawing/2014/main" id="{92741257-F9B7-34CA-25E8-28E9ED72D585}"/>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4" name="Graphic 3">
            <a:extLst>
              <a:ext uri="{FF2B5EF4-FFF2-40B4-BE49-F238E27FC236}">
                <a16:creationId xmlns:a16="http://schemas.microsoft.com/office/drawing/2014/main" id="{C1806182-DEB1-AA3A-8E36-E8C9AA6D99C0}"/>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28" name="Title 1">
            <a:extLst>
              <a:ext uri="{FF2B5EF4-FFF2-40B4-BE49-F238E27FC236}">
                <a16:creationId xmlns:a16="http://schemas.microsoft.com/office/drawing/2014/main" id="{7E66D6D4-5846-FD22-0763-D95DF67DEC7F}"/>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Edit Brochure Descriptor</a:t>
            </a:r>
          </a:p>
        </p:txBody>
      </p:sp>
      <p:pic>
        <p:nvPicPr>
          <p:cNvPr id="30" name="Picture 29">
            <a:extLst>
              <a:ext uri="{FF2B5EF4-FFF2-40B4-BE49-F238E27FC236}">
                <a16:creationId xmlns:a16="http://schemas.microsoft.com/office/drawing/2014/main" id="{30331923-08FC-E1DD-26CA-39750DA24FB7}"/>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
        <p:nvSpPr>
          <p:cNvPr id="31" name="Subtitle 2">
            <a:extLst>
              <a:ext uri="{FF2B5EF4-FFF2-40B4-BE49-F238E27FC236}">
                <a16:creationId xmlns:a16="http://schemas.microsoft.com/office/drawing/2014/main" id="{88E11D27-4923-5415-053F-4FC35FF3C9CB}"/>
              </a:ext>
            </a:extLst>
          </p:cNvPr>
          <p:cNvSpPr>
            <a:spLocks noGrp="1"/>
          </p:cNvSpPr>
          <p:nvPr>
            <p:ph type="subTitle" idx="1" hasCustomPrompt="1"/>
          </p:nvPr>
        </p:nvSpPr>
        <p:spPr>
          <a:xfrm>
            <a:off x="331199" y="840426"/>
            <a:ext cx="4647201" cy="525600"/>
          </a:xfrm>
          <a:prstGeom prst="rect">
            <a:avLst/>
          </a:prstGeom>
        </p:spPr>
        <p:txBody>
          <a:bodyPr wrap="square" lIns="0" tIns="36000" rIns="0" bIns="0" anchor="t">
            <a:noAutofit/>
          </a:bodyPr>
          <a:lstStyle>
            <a:lvl1pPr marL="0" indent="0" algn="l">
              <a:lnSpc>
                <a:spcPts val="1600"/>
              </a:lnSpc>
              <a:spcAft>
                <a:spcPts val="0"/>
              </a:spcAft>
              <a:buNone/>
              <a:defRPr sz="1200" b="0" cap="none" spc="0" baseline="0">
                <a:solidFill>
                  <a:schemeClr val="tx2"/>
                </a:solidFill>
                <a:latin typeface="Arial" panose="020B0604020202020204" pitchFamily="34" charset="0"/>
                <a:cs typeface="Arial" panose="020B0604020202020204" pitchFamily="34"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add brochure tagline / power-statement</a:t>
            </a:r>
          </a:p>
        </p:txBody>
      </p:sp>
    </p:spTree>
    <p:extLst>
      <p:ext uri="{BB962C8B-B14F-4D97-AF65-F5344CB8AC3E}">
        <p14:creationId xmlns:p14="http://schemas.microsoft.com/office/powerpoint/2010/main" val="323657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07 Brochure Notes">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9960E87-4279-640A-3D18-0617BC6B076C}"/>
              </a:ext>
            </a:extLst>
          </p:cNvPr>
          <p:cNvPicPr>
            <a:picLocks noChangeAspect="1"/>
          </p:cNvPicPr>
          <p:nvPr userDrawn="1"/>
        </p:nvPicPr>
        <p:blipFill>
          <a:blip r:embed="rId2"/>
          <a:srcRect l="4985" t="17484" r="-116" b="45008"/>
          <a:stretch/>
        </p:blipFill>
        <p:spPr>
          <a:xfrm rot="16200000" flipH="1" flipV="1">
            <a:off x="-2302544" y="4698621"/>
            <a:ext cx="7169841" cy="2556117"/>
          </a:xfrm>
          <a:prstGeom prst="rect">
            <a:avLst/>
          </a:prstGeom>
        </p:spPr>
      </p:pic>
      <p:pic>
        <p:nvPicPr>
          <p:cNvPr id="2" name="Picture 1">
            <a:extLst>
              <a:ext uri="{FF2B5EF4-FFF2-40B4-BE49-F238E27FC236}">
                <a16:creationId xmlns:a16="http://schemas.microsoft.com/office/drawing/2014/main" id="{1B2B63B4-0535-545F-DF25-7DEC544B60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41461" y="9532019"/>
            <a:ext cx="1309614" cy="266965"/>
          </a:xfrm>
          <a:prstGeom prst="rect">
            <a:avLst/>
          </a:prstGeom>
        </p:spPr>
      </p:pic>
      <p:sp>
        <p:nvSpPr>
          <p:cNvPr id="12" name="Rectangle 11">
            <a:extLst>
              <a:ext uri="{FF2B5EF4-FFF2-40B4-BE49-F238E27FC236}">
                <a16:creationId xmlns:a16="http://schemas.microsoft.com/office/drawing/2014/main" id="{012E4EC0-FA5D-4E0E-B1C2-F7E5341C9523}"/>
              </a:ext>
            </a:extLst>
          </p:cNvPr>
          <p:cNvSpPr/>
          <p:nvPr userDrawn="1"/>
        </p:nvSpPr>
        <p:spPr>
          <a:xfrm>
            <a:off x="0" y="9561600"/>
            <a:ext cx="5216400" cy="208800"/>
          </a:xfrm>
          <a:prstGeom prst="rect">
            <a:avLst/>
          </a:prstGeom>
          <a:gradFill flip="none" rotWithShape="1">
            <a:gsLst>
              <a:gs pos="0">
                <a:schemeClr val="tx2"/>
              </a:gs>
              <a:gs pos="0">
                <a:schemeClr val="accent1">
                  <a:lumMod val="60000"/>
                  <a:lumOff val="40000"/>
                </a:schemeClr>
              </a:gs>
              <a:gs pos="0">
                <a:schemeClr val="tx2"/>
              </a:gs>
              <a:gs pos="33000">
                <a:schemeClr val="tx2"/>
              </a:gs>
              <a:gs pos="66000">
                <a:schemeClr val="tx2">
                  <a:alpha val="95000"/>
                </a:schemeClr>
              </a:gs>
              <a:gs pos="100000">
                <a:schemeClr val="tx2">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Text Placeholder 2">
            <a:extLst>
              <a:ext uri="{FF2B5EF4-FFF2-40B4-BE49-F238E27FC236}">
                <a16:creationId xmlns:a16="http://schemas.microsoft.com/office/drawing/2014/main" id="{9BAFC896-E622-EBCD-8B1D-049E28A77561}"/>
              </a:ext>
            </a:extLst>
          </p:cNvPr>
          <p:cNvSpPr>
            <a:spLocks noGrp="1"/>
          </p:cNvSpPr>
          <p:nvPr>
            <p:ph type="body" sz="quarter" idx="20"/>
          </p:nvPr>
        </p:nvSpPr>
        <p:spPr>
          <a:xfrm>
            <a:off x="230954" y="1744955"/>
            <a:ext cx="6293798" cy="7442314"/>
          </a:xfrm>
          <a:prstGeom prst="rect">
            <a:avLst/>
          </a:prstGeom>
        </p:spPr>
        <p:txBody>
          <a:bodyPr/>
          <a:lstStyle>
            <a:lvl1pPr>
              <a:spcAft>
                <a:spcPts val="300"/>
              </a:spcAft>
              <a:defRPr sz="1000"/>
            </a:lvl1pPr>
            <a:lvl2pPr>
              <a:spcAft>
                <a:spcPts val="300"/>
              </a:spcAft>
              <a:defRPr sz="1000"/>
            </a:lvl2pPr>
            <a:lvl3pPr>
              <a:spcAft>
                <a:spcPts val="300"/>
              </a:spcAft>
              <a:defRPr sz="1000"/>
            </a:lvl3pPr>
            <a:lvl4pPr>
              <a:spcAft>
                <a:spcPts val="300"/>
              </a:spcAft>
              <a:defRPr sz="1000"/>
            </a:lvl4pPr>
            <a:lvl5pPr>
              <a:spcAft>
                <a:spcPts val="300"/>
              </a:spcAft>
              <a:defRPr sz="1000"/>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9" name="Picture 8">
            <a:extLst>
              <a:ext uri="{FF2B5EF4-FFF2-40B4-BE49-F238E27FC236}">
                <a16:creationId xmlns:a16="http://schemas.microsoft.com/office/drawing/2014/main" id="{329DAE91-D3FC-B7B1-6CCC-17492ADB4090}"/>
              </a:ext>
            </a:extLst>
          </p:cNvPr>
          <p:cNvPicPr>
            <a:picLocks noChangeAspect="1"/>
          </p:cNvPicPr>
          <p:nvPr userDrawn="1"/>
        </p:nvPicPr>
        <p:blipFill>
          <a:blip r:embed="rId4"/>
          <a:srcRect l="-1255" t="-2391" r="5680" b="1585"/>
          <a:stretch/>
        </p:blipFill>
        <p:spPr>
          <a:xfrm rot="10800000" flipH="1">
            <a:off x="4000401" y="-2"/>
            <a:ext cx="2866420" cy="1287787"/>
          </a:xfrm>
          <a:prstGeom prst="rect">
            <a:avLst/>
          </a:prstGeom>
        </p:spPr>
      </p:pic>
      <p:pic>
        <p:nvPicPr>
          <p:cNvPr id="10" name="Picture 9">
            <a:extLst>
              <a:ext uri="{FF2B5EF4-FFF2-40B4-BE49-F238E27FC236}">
                <a16:creationId xmlns:a16="http://schemas.microsoft.com/office/drawing/2014/main" id="{FF11240B-7A3E-F869-266E-76CEDC1B4276}"/>
              </a:ext>
            </a:extLst>
          </p:cNvPr>
          <p:cNvPicPr>
            <a:picLocks noChangeAspect="1"/>
          </p:cNvPicPr>
          <p:nvPr userDrawn="1"/>
        </p:nvPicPr>
        <p:blipFill>
          <a:blip r:embed="rId2"/>
          <a:srcRect l="31613" t="84815" r="28748" b="1678"/>
          <a:stretch/>
        </p:blipFill>
        <p:spPr>
          <a:xfrm flipH="1" flipV="1">
            <a:off x="-1" y="-1"/>
            <a:ext cx="1720376" cy="530078"/>
          </a:xfrm>
          <a:prstGeom prst="rect">
            <a:avLst/>
          </a:prstGeom>
        </p:spPr>
      </p:pic>
      <p:pic>
        <p:nvPicPr>
          <p:cNvPr id="13" name="Graphic 12">
            <a:extLst>
              <a:ext uri="{FF2B5EF4-FFF2-40B4-BE49-F238E27FC236}">
                <a16:creationId xmlns:a16="http://schemas.microsoft.com/office/drawing/2014/main" id="{BBBDA8AE-C3C8-CA20-6771-B7273FFDFF29}"/>
              </a:ext>
            </a:extLst>
          </p:cNvPr>
          <p:cNvPicPr>
            <a:picLocks noChangeAspect="1"/>
          </p:cNvPicPr>
          <p:nvPr userDrawn="1"/>
        </p:nvPicPr>
        <p:blipFill>
          <a:blip r:embed="rId5">
            <a:extLst>
              <a:ext uri="{96DAC541-7B7A-43D3-8B79-37D633B846F1}">
                <asvg:svgBlip xmlns:asvg="http://schemas.microsoft.com/office/drawing/2016/SVG/main" r:embed="rId6"/>
              </a:ext>
            </a:extLst>
          </a:blip>
          <a:srcRect l="39214" t="43756"/>
          <a:stretch/>
        </p:blipFill>
        <p:spPr>
          <a:xfrm rot="10800000" flipH="1">
            <a:off x="8820" y="8710"/>
            <a:ext cx="6858000" cy="1361914"/>
          </a:xfrm>
          <a:prstGeom prst="rect">
            <a:avLst/>
          </a:prstGeom>
        </p:spPr>
      </p:pic>
      <p:sp>
        <p:nvSpPr>
          <p:cNvPr id="17" name="Title 1">
            <a:extLst>
              <a:ext uri="{FF2B5EF4-FFF2-40B4-BE49-F238E27FC236}">
                <a16:creationId xmlns:a16="http://schemas.microsoft.com/office/drawing/2014/main" id="{257B524D-2C02-7BEA-6861-53522EF1C7FA}"/>
              </a:ext>
            </a:extLst>
          </p:cNvPr>
          <p:cNvSpPr>
            <a:spLocks noGrp="1"/>
          </p:cNvSpPr>
          <p:nvPr>
            <p:ph type="ctrTitle" hasCustomPrompt="1"/>
          </p:nvPr>
        </p:nvSpPr>
        <p:spPr>
          <a:xfrm>
            <a:off x="331200" y="242914"/>
            <a:ext cx="4647202" cy="554628"/>
          </a:xfrm>
          <a:prstGeom prst="rect">
            <a:avLst/>
          </a:prstGeom>
        </p:spPr>
        <p:txBody>
          <a:bodyPr wrap="square" lIns="0" tIns="46800" rIns="0" bIns="0" anchor="t">
            <a:noAutofit/>
          </a:bodyPr>
          <a:lstStyle>
            <a:lvl1pPr algn="l">
              <a:lnSpc>
                <a:spcPts val="2000"/>
              </a:lnSpc>
              <a:defRPr sz="1600" b="1" spc="0" baseline="0">
                <a:solidFill>
                  <a:schemeClr val="accent5"/>
                </a:solidFill>
                <a:latin typeface="Arial" panose="020B0604020202020204" pitchFamily="34" charset="0"/>
                <a:cs typeface="Arial" panose="020B0604020202020204" pitchFamily="34" charset="0"/>
              </a:defRPr>
            </a:lvl1pPr>
          </a:lstStyle>
          <a:p>
            <a:r>
              <a:rPr lang="en-US" dirty="0"/>
              <a:t>Click to Add Notes</a:t>
            </a:r>
          </a:p>
        </p:txBody>
      </p:sp>
      <p:pic>
        <p:nvPicPr>
          <p:cNvPr id="18" name="Picture 17">
            <a:extLst>
              <a:ext uri="{FF2B5EF4-FFF2-40B4-BE49-F238E27FC236}">
                <a16:creationId xmlns:a16="http://schemas.microsoft.com/office/drawing/2014/main" id="{3023B530-E80E-E2B2-DA6E-23E8B77417E9}"/>
              </a:ext>
            </a:extLst>
          </p:cNvPr>
          <p:cNvPicPr>
            <a:picLocks noChangeAspect="1"/>
          </p:cNvPicPr>
          <p:nvPr userDrawn="1"/>
        </p:nvPicPr>
        <p:blipFill>
          <a:blip r:embed="rId7">
            <a:extLst>
              <a:ext uri="{28A0092B-C50C-407E-A947-70E740481C1C}">
                <a14:useLocalDpi xmlns:a14="http://schemas.microsoft.com/office/drawing/2010/main" val="0"/>
              </a:ext>
            </a:extLst>
          </a:blip>
          <a:srcRect l="7646" r="1"/>
          <a:stretch/>
        </p:blipFill>
        <p:spPr>
          <a:xfrm>
            <a:off x="1199" y="529663"/>
            <a:ext cx="6333549" cy="963471"/>
          </a:xfrm>
          <a:prstGeom prst="rect">
            <a:avLst/>
          </a:prstGeom>
        </p:spPr>
      </p:pic>
    </p:spTree>
    <p:extLst>
      <p:ext uri="{BB962C8B-B14F-4D97-AF65-F5344CB8AC3E}">
        <p14:creationId xmlns:p14="http://schemas.microsoft.com/office/powerpoint/2010/main" val="260945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8E64DF-C65C-5A37-1EA3-BE410B4C59A6}"/>
              </a:ext>
            </a:extLst>
          </p:cNvPr>
          <p:cNvSpPr>
            <a:spLocks noGrp="1"/>
          </p:cNvSpPr>
          <p:nvPr>
            <p:ph type="body" idx="1"/>
          </p:nvPr>
        </p:nvSpPr>
        <p:spPr>
          <a:xfrm>
            <a:off x="471488" y="2636838"/>
            <a:ext cx="5915025" cy="628491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204663861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Lst>
  <p:txStyles>
    <p:titleStyle>
      <a:lvl1pPr algn="l" defTabSz="222852" rtl="0" eaLnBrk="1" latinLnBrk="0" hangingPunct="1">
        <a:lnSpc>
          <a:spcPct val="85000"/>
        </a:lnSpc>
        <a:spcBef>
          <a:spcPct val="0"/>
        </a:spcBef>
        <a:buNone/>
        <a:defRPr sz="1040" b="0" kern="1200" spc="-12" baseline="0">
          <a:solidFill>
            <a:schemeClr val="bg1"/>
          </a:solidFill>
          <a:latin typeface="+mj-lt"/>
          <a:ea typeface="+mj-ea"/>
          <a:cs typeface="+mj-cs"/>
        </a:defRPr>
      </a:lvl1pPr>
    </p:titleStyle>
    <p:bodyStyle>
      <a:lvl1pPr marL="116203"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1pPr>
      <a:lvl2pPr marL="264771"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2pPr>
      <a:lvl3pPr marL="413339"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3pPr>
      <a:lvl4pPr marL="561907"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4pPr>
      <a:lvl5pPr marL="710475" marR="0" indent="-111426" algn="l" defTabSz="175474" rtl="0" eaLnBrk="1" fontAlgn="auto" latinLnBrk="0" hangingPunct="1">
        <a:lnSpc>
          <a:spcPct val="100000"/>
        </a:lnSpc>
        <a:spcBef>
          <a:spcPts val="0"/>
        </a:spcBef>
        <a:spcAft>
          <a:spcPts val="195"/>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p:bodyStyle>
    <p:otherStyle>
      <a:defPPr>
        <a:defRPr lang="en-US"/>
      </a:defPPr>
      <a:lvl1pPr marL="0" algn="l" defTabSz="222852" rtl="0" eaLnBrk="1" latinLnBrk="0" hangingPunct="1">
        <a:defRPr sz="439" kern="1200">
          <a:solidFill>
            <a:schemeClr val="tx1"/>
          </a:solidFill>
          <a:latin typeface="+mn-lt"/>
          <a:ea typeface="+mn-ea"/>
          <a:cs typeface="+mn-cs"/>
        </a:defRPr>
      </a:lvl1pPr>
      <a:lvl2pPr marL="111426" algn="l" defTabSz="222852" rtl="0" eaLnBrk="1" latinLnBrk="0" hangingPunct="1">
        <a:defRPr sz="439" kern="1200">
          <a:solidFill>
            <a:schemeClr val="tx1"/>
          </a:solidFill>
          <a:latin typeface="+mn-lt"/>
          <a:ea typeface="+mn-ea"/>
          <a:cs typeface="+mn-cs"/>
        </a:defRPr>
      </a:lvl2pPr>
      <a:lvl3pPr marL="222852" algn="l" defTabSz="222852" rtl="0" eaLnBrk="1" latinLnBrk="0" hangingPunct="1">
        <a:defRPr sz="439" kern="1200">
          <a:solidFill>
            <a:schemeClr val="tx1"/>
          </a:solidFill>
          <a:latin typeface="+mn-lt"/>
          <a:ea typeface="+mn-ea"/>
          <a:cs typeface="+mn-cs"/>
        </a:defRPr>
      </a:lvl3pPr>
      <a:lvl4pPr marL="334278" algn="l" defTabSz="222852" rtl="0" eaLnBrk="1" latinLnBrk="0" hangingPunct="1">
        <a:defRPr sz="439" kern="1200">
          <a:solidFill>
            <a:schemeClr val="tx1"/>
          </a:solidFill>
          <a:latin typeface="+mn-lt"/>
          <a:ea typeface="+mn-ea"/>
          <a:cs typeface="+mn-cs"/>
        </a:defRPr>
      </a:lvl4pPr>
      <a:lvl5pPr marL="445704" algn="l" defTabSz="222852" rtl="0" eaLnBrk="1" latinLnBrk="0" hangingPunct="1">
        <a:defRPr sz="439" kern="1200">
          <a:solidFill>
            <a:schemeClr val="tx1"/>
          </a:solidFill>
          <a:latin typeface="+mn-lt"/>
          <a:ea typeface="+mn-ea"/>
          <a:cs typeface="+mn-cs"/>
        </a:defRPr>
      </a:lvl5pPr>
      <a:lvl6pPr marL="557130" algn="l" defTabSz="222852" rtl="0" eaLnBrk="1" latinLnBrk="0" hangingPunct="1">
        <a:defRPr sz="439" kern="1200">
          <a:solidFill>
            <a:schemeClr val="tx1"/>
          </a:solidFill>
          <a:latin typeface="+mn-lt"/>
          <a:ea typeface="+mn-ea"/>
          <a:cs typeface="+mn-cs"/>
        </a:defRPr>
      </a:lvl6pPr>
      <a:lvl7pPr marL="668557" algn="l" defTabSz="222852" rtl="0" eaLnBrk="1" latinLnBrk="0" hangingPunct="1">
        <a:defRPr sz="439" kern="1200">
          <a:solidFill>
            <a:schemeClr val="tx1"/>
          </a:solidFill>
          <a:latin typeface="+mn-lt"/>
          <a:ea typeface="+mn-ea"/>
          <a:cs typeface="+mn-cs"/>
        </a:defRPr>
      </a:lvl7pPr>
      <a:lvl8pPr marL="779983" algn="l" defTabSz="222852" rtl="0" eaLnBrk="1" latinLnBrk="0" hangingPunct="1">
        <a:defRPr sz="439" kern="1200">
          <a:solidFill>
            <a:schemeClr val="tx1"/>
          </a:solidFill>
          <a:latin typeface="+mn-lt"/>
          <a:ea typeface="+mn-ea"/>
          <a:cs typeface="+mn-cs"/>
        </a:defRPr>
      </a:lvl8pPr>
      <a:lvl9pPr marL="891409" algn="l" defTabSz="222852" rtl="0" eaLnBrk="1" latinLnBrk="0" hangingPunct="1">
        <a:defRPr sz="43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0" userDrawn="1">
          <p15:clr>
            <a:srgbClr val="F26B43"/>
          </p15:clr>
        </p15:guide>
        <p15:guide id="2" orient="horz" pos="2200" userDrawn="1">
          <p15:clr>
            <a:srgbClr val="F26B43"/>
          </p15:clr>
        </p15:guide>
        <p15:guide id="3" pos="7006" userDrawn="1">
          <p15:clr>
            <a:srgbClr val="F26B43"/>
          </p15:clr>
        </p15:guide>
        <p15:guide id="4" pos="245" userDrawn="1">
          <p15:clr>
            <a:srgbClr val="F26B43"/>
          </p15:clr>
        </p15:guide>
        <p15:guide id="5" orient="horz" pos="440" userDrawn="1">
          <p15:clr>
            <a:srgbClr val="F26B43"/>
          </p15:clr>
        </p15:guide>
        <p15:guide id="6" orient="horz" pos="2050" userDrawn="1">
          <p15:clr>
            <a:srgbClr val="F26B43"/>
          </p15:clr>
        </p15:guide>
        <p15:guide id="7" pos="7071" userDrawn="1">
          <p15:clr>
            <a:srgbClr val="F26B43"/>
          </p15:clr>
        </p15:guide>
        <p15:guide id="8" orient="horz" pos="41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5474-A355-E80E-0542-EC4F8CDB0290}"/>
              </a:ext>
            </a:extLst>
          </p:cNvPr>
          <p:cNvSpPr>
            <a:spLocks noGrp="1"/>
          </p:cNvSpPr>
          <p:nvPr>
            <p:ph type="ctrTitle"/>
          </p:nvPr>
        </p:nvSpPr>
        <p:spPr/>
        <p:txBody>
          <a:bodyPr/>
          <a:lstStyle/>
          <a:p>
            <a:r>
              <a:rPr lang="en-US" dirty="0"/>
              <a:t>Unlocking Value through Smarter</a:t>
            </a:r>
            <a:br>
              <a:rPr lang="en-US" dirty="0"/>
            </a:br>
            <a:r>
              <a:rPr lang="en-US" dirty="0"/>
              <a:t>Spare Parts Management</a:t>
            </a:r>
            <a:endParaRPr lang="en-ZA" dirty="0"/>
          </a:p>
        </p:txBody>
      </p:sp>
      <p:sp>
        <p:nvSpPr>
          <p:cNvPr id="3" name="Subtitle 2">
            <a:extLst>
              <a:ext uri="{FF2B5EF4-FFF2-40B4-BE49-F238E27FC236}">
                <a16:creationId xmlns:a16="http://schemas.microsoft.com/office/drawing/2014/main" id="{15A0FED9-E4C4-39BD-1928-926518D0FCA1}"/>
              </a:ext>
            </a:extLst>
          </p:cNvPr>
          <p:cNvSpPr>
            <a:spLocks noGrp="1"/>
          </p:cNvSpPr>
          <p:nvPr>
            <p:ph type="subTitle" idx="1"/>
          </p:nvPr>
        </p:nvSpPr>
        <p:spPr>
          <a:xfrm>
            <a:off x="331200" y="1025828"/>
            <a:ext cx="4199523" cy="525600"/>
          </a:xfrm>
        </p:spPr>
        <p:txBody>
          <a:bodyPr/>
          <a:lstStyle/>
          <a:p>
            <a:r>
              <a:rPr lang="en-US" dirty="0"/>
              <a:t>The right parts, at the right time,</a:t>
            </a:r>
            <a:br>
              <a:rPr lang="en-US" dirty="0"/>
            </a:br>
            <a:r>
              <a:rPr lang="en-US" dirty="0"/>
              <a:t>for the right results</a:t>
            </a:r>
            <a:endParaRPr lang="en-ZA" dirty="0"/>
          </a:p>
        </p:txBody>
      </p:sp>
      <p:sp>
        <p:nvSpPr>
          <p:cNvPr id="4" name="Text Placeholder 3">
            <a:extLst>
              <a:ext uri="{FF2B5EF4-FFF2-40B4-BE49-F238E27FC236}">
                <a16:creationId xmlns:a16="http://schemas.microsoft.com/office/drawing/2014/main" id="{DF03B9C0-12B2-562B-3DB7-CBC062419EDA}"/>
              </a:ext>
            </a:extLst>
          </p:cNvPr>
          <p:cNvSpPr>
            <a:spLocks noGrp="1"/>
          </p:cNvSpPr>
          <p:nvPr>
            <p:ph type="body" sz="quarter" idx="12"/>
          </p:nvPr>
        </p:nvSpPr>
        <p:spPr>
          <a:xfrm>
            <a:off x="329895" y="2058063"/>
            <a:ext cx="6078526" cy="844401"/>
          </a:xfrm>
        </p:spPr>
        <p:txBody>
          <a:bodyPr/>
          <a:lstStyle/>
          <a:p>
            <a:r>
              <a:rPr lang="en-US" dirty="0"/>
              <a:t>A single missing spare part can halt production, disrupt operations, and damage client trust. Poor MRO (maintenance, repair and operations) spare parts management undermines uptime, inflates costs, and exposes businesses to unnecessary risk. </a:t>
            </a:r>
          </a:p>
        </p:txBody>
      </p:sp>
      <p:sp>
        <p:nvSpPr>
          <p:cNvPr id="5" name="Text Placeholder 4">
            <a:extLst>
              <a:ext uri="{FF2B5EF4-FFF2-40B4-BE49-F238E27FC236}">
                <a16:creationId xmlns:a16="http://schemas.microsoft.com/office/drawing/2014/main" id="{5FF6F1DE-A036-304C-648A-0FF0D827D598}"/>
              </a:ext>
            </a:extLst>
          </p:cNvPr>
          <p:cNvSpPr>
            <a:spLocks noGrp="1"/>
          </p:cNvSpPr>
          <p:nvPr>
            <p:ph type="body" sz="quarter" idx="15"/>
          </p:nvPr>
        </p:nvSpPr>
        <p:spPr>
          <a:xfrm>
            <a:off x="4530723" y="3197768"/>
            <a:ext cx="1994031" cy="305057"/>
          </a:xfrm>
        </p:spPr>
        <p:txBody>
          <a:bodyPr/>
          <a:lstStyle/>
          <a:p>
            <a:r>
              <a:rPr lang="en-ZA" dirty="0"/>
              <a:t>Concerns addressed</a:t>
            </a:r>
          </a:p>
        </p:txBody>
      </p:sp>
      <p:sp>
        <p:nvSpPr>
          <p:cNvPr id="6" name="Text Placeholder 5">
            <a:extLst>
              <a:ext uri="{FF2B5EF4-FFF2-40B4-BE49-F238E27FC236}">
                <a16:creationId xmlns:a16="http://schemas.microsoft.com/office/drawing/2014/main" id="{B88B3E8E-472F-95AC-C9C9-B7EB63A4F4D1}"/>
              </a:ext>
            </a:extLst>
          </p:cNvPr>
          <p:cNvSpPr>
            <a:spLocks noGrp="1"/>
          </p:cNvSpPr>
          <p:nvPr>
            <p:ph type="body" sz="quarter" idx="19"/>
          </p:nvPr>
        </p:nvSpPr>
        <p:spPr>
          <a:xfrm>
            <a:off x="4459265" y="3474585"/>
            <a:ext cx="2138962" cy="3396122"/>
          </a:xfrm>
        </p:spPr>
        <p:txBody>
          <a:bodyPr/>
          <a:lstStyle/>
          <a:p>
            <a:pPr>
              <a:buClr>
                <a:schemeClr val="bg1"/>
              </a:buClr>
            </a:pPr>
            <a:r>
              <a:rPr lang="en-US" dirty="0"/>
              <a:t>Downtime is expensive. One missing spare part can halt production, disrupt operations, and damage client trust.</a:t>
            </a:r>
          </a:p>
          <a:p>
            <a:pPr>
              <a:buClr>
                <a:schemeClr val="bg1"/>
              </a:buClr>
            </a:pPr>
            <a:r>
              <a:rPr lang="en-US" dirty="0"/>
              <a:t>Obsolete and excess stock ties up valuable capital.</a:t>
            </a:r>
          </a:p>
          <a:p>
            <a:pPr>
              <a:buClr>
                <a:schemeClr val="bg1"/>
              </a:buClr>
            </a:pPr>
            <a:r>
              <a:rPr lang="en-US" dirty="0"/>
              <a:t>Many organisations still struggle to manage their MRO inventory effectively.</a:t>
            </a:r>
          </a:p>
          <a:p>
            <a:pPr>
              <a:buClr>
                <a:schemeClr val="bg1"/>
              </a:buClr>
            </a:pPr>
            <a:r>
              <a:rPr lang="en-US" dirty="0"/>
              <a:t>Maintenance teams often wait for spare parts instead of performing scheduled work.</a:t>
            </a:r>
          </a:p>
          <a:p>
            <a:pPr>
              <a:buClr>
                <a:schemeClr val="bg1"/>
              </a:buClr>
            </a:pPr>
            <a:r>
              <a:rPr lang="en-US" dirty="0"/>
              <a:t>Emergency purchases and airfreight inflate costs.</a:t>
            </a:r>
          </a:p>
          <a:p>
            <a:pPr>
              <a:buClr>
                <a:schemeClr val="bg1"/>
              </a:buClr>
            </a:pPr>
            <a:r>
              <a:rPr lang="en-US" dirty="0"/>
              <a:t>Stores are packed with items, but the availability of the right spare part is still poor.</a:t>
            </a:r>
          </a:p>
          <a:p>
            <a:pPr>
              <a:buClr>
                <a:schemeClr val="bg1"/>
              </a:buClr>
            </a:pPr>
            <a:r>
              <a:rPr lang="en-US" dirty="0"/>
              <a:t>Finance and operations clash over appropriate stock levels.</a:t>
            </a:r>
            <a:endParaRPr lang="en-ZA" dirty="0"/>
          </a:p>
        </p:txBody>
      </p:sp>
      <p:sp>
        <p:nvSpPr>
          <p:cNvPr id="7" name="Text Placeholder 6">
            <a:extLst>
              <a:ext uri="{FF2B5EF4-FFF2-40B4-BE49-F238E27FC236}">
                <a16:creationId xmlns:a16="http://schemas.microsoft.com/office/drawing/2014/main" id="{33E39AF3-482B-9A5C-1031-83D9613C45ED}"/>
              </a:ext>
            </a:extLst>
          </p:cNvPr>
          <p:cNvSpPr>
            <a:spLocks noGrp="1"/>
          </p:cNvSpPr>
          <p:nvPr>
            <p:ph type="body" sz="quarter" idx="16"/>
          </p:nvPr>
        </p:nvSpPr>
        <p:spPr>
          <a:xfrm>
            <a:off x="329895" y="5498515"/>
            <a:ext cx="3765822" cy="305057"/>
          </a:xfrm>
        </p:spPr>
        <p:txBody>
          <a:bodyPr/>
          <a:lstStyle/>
          <a:p>
            <a:r>
              <a:rPr lang="en-ZA" dirty="0"/>
              <a:t>Key features</a:t>
            </a:r>
          </a:p>
        </p:txBody>
      </p:sp>
      <p:sp>
        <p:nvSpPr>
          <p:cNvPr id="8" name="Text Placeholder 7">
            <a:extLst>
              <a:ext uri="{FF2B5EF4-FFF2-40B4-BE49-F238E27FC236}">
                <a16:creationId xmlns:a16="http://schemas.microsoft.com/office/drawing/2014/main" id="{C46B9E06-C542-539B-29EB-CFB4B46BB841}"/>
              </a:ext>
            </a:extLst>
          </p:cNvPr>
          <p:cNvSpPr>
            <a:spLocks noGrp="1"/>
          </p:cNvSpPr>
          <p:nvPr>
            <p:ph type="body" sz="quarter" idx="18"/>
          </p:nvPr>
        </p:nvSpPr>
        <p:spPr>
          <a:xfrm>
            <a:off x="230954" y="5804838"/>
            <a:ext cx="3895067" cy="1652573"/>
          </a:xfrm>
        </p:spPr>
        <p:txBody>
          <a:bodyPr/>
          <a:lstStyle/>
          <a:p>
            <a:r>
              <a:rPr lang="en-US" dirty="0"/>
              <a:t>A full set of services to give insight into the current maturity of the spares' function, the spares profile, the reporting and KPI’s used, as well as opportunities available.</a:t>
            </a:r>
          </a:p>
          <a:p>
            <a:r>
              <a:rPr lang="en-US" dirty="0"/>
              <a:t>An array of models/solutions to set the optimum spares levels.</a:t>
            </a:r>
          </a:p>
          <a:p>
            <a:r>
              <a:rPr lang="en-US" dirty="0"/>
              <a:t>Demand forecasting with peak filtering. </a:t>
            </a:r>
          </a:p>
          <a:p>
            <a:r>
              <a:rPr lang="en-US" dirty="0"/>
              <a:t>Monthly review and governance of stock parameters.</a:t>
            </a:r>
          </a:p>
          <a:p>
            <a:r>
              <a:rPr lang="en-US" dirty="0"/>
              <a:t>Support in setting optimum levels for new assets being commissioned and improving the processes.</a:t>
            </a:r>
          </a:p>
        </p:txBody>
      </p:sp>
      <p:sp>
        <p:nvSpPr>
          <p:cNvPr id="9" name="Text Placeholder 8">
            <a:extLst>
              <a:ext uri="{FF2B5EF4-FFF2-40B4-BE49-F238E27FC236}">
                <a16:creationId xmlns:a16="http://schemas.microsoft.com/office/drawing/2014/main" id="{8CFC87E8-3D0D-EACD-AE77-DBDD0B95C35A}"/>
              </a:ext>
            </a:extLst>
          </p:cNvPr>
          <p:cNvSpPr>
            <a:spLocks noGrp="1"/>
          </p:cNvSpPr>
          <p:nvPr>
            <p:ph type="body" sz="quarter" idx="20"/>
          </p:nvPr>
        </p:nvSpPr>
        <p:spPr>
          <a:xfrm>
            <a:off x="329895" y="3197768"/>
            <a:ext cx="3765822" cy="305057"/>
          </a:xfrm>
        </p:spPr>
        <p:txBody>
          <a:bodyPr/>
          <a:lstStyle/>
          <a:p>
            <a:r>
              <a:rPr lang="en-ZA" dirty="0"/>
              <a:t>Key benefits</a:t>
            </a:r>
          </a:p>
        </p:txBody>
      </p:sp>
      <p:sp>
        <p:nvSpPr>
          <p:cNvPr id="10" name="Text Placeholder 9">
            <a:extLst>
              <a:ext uri="{FF2B5EF4-FFF2-40B4-BE49-F238E27FC236}">
                <a16:creationId xmlns:a16="http://schemas.microsoft.com/office/drawing/2014/main" id="{72247DAE-CE2C-2C30-43F9-407D66C628AF}"/>
              </a:ext>
            </a:extLst>
          </p:cNvPr>
          <p:cNvSpPr>
            <a:spLocks noGrp="1"/>
          </p:cNvSpPr>
          <p:nvPr>
            <p:ph type="body" sz="quarter" idx="21"/>
          </p:nvPr>
        </p:nvSpPr>
        <p:spPr>
          <a:xfrm>
            <a:off x="230954" y="3499984"/>
            <a:ext cx="3895067" cy="2043673"/>
          </a:xfrm>
        </p:spPr>
        <p:txBody>
          <a:bodyPr/>
          <a:lstStyle/>
          <a:p>
            <a:r>
              <a:rPr lang="en-US" b="1" dirty="0"/>
              <a:t>Predictable asset uptime</a:t>
            </a:r>
            <a:r>
              <a:rPr lang="en-US" dirty="0"/>
              <a:t> - Maintenance is executed as planned, keeping critical assets available and productive.</a:t>
            </a:r>
          </a:p>
          <a:p>
            <a:r>
              <a:rPr lang="en-US" b="1" dirty="0"/>
              <a:t>Optimised working capital </a:t>
            </a:r>
            <a:r>
              <a:rPr lang="en-US" dirty="0"/>
              <a:t>- Reduce spare parts inventory by 10 - 30% while maintaining or improving availability.</a:t>
            </a:r>
          </a:p>
          <a:p>
            <a:r>
              <a:rPr lang="en-US" b="1" dirty="0"/>
              <a:t>Operational efficiency </a:t>
            </a:r>
            <a:r>
              <a:rPr lang="en-US" dirty="0"/>
              <a:t>- Structured stores and controlled processes eliminate waste and obsolete stock.</a:t>
            </a:r>
          </a:p>
          <a:p>
            <a:r>
              <a:rPr lang="en-US" b="1" dirty="0"/>
              <a:t>Reduced business risk </a:t>
            </a:r>
            <a:r>
              <a:rPr lang="en-US" dirty="0"/>
              <a:t>– Less exposure to safety and compliance risk.</a:t>
            </a:r>
          </a:p>
          <a:p>
            <a:r>
              <a:rPr lang="en-US" b="1" dirty="0"/>
              <a:t>Improved cross-functional alignment - </a:t>
            </a:r>
            <a:r>
              <a:rPr lang="en-US" dirty="0"/>
              <a:t>Operations, Maintenance, Procurement, and Finance work from a shared, consequence-based view of spares.</a:t>
            </a:r>
          </a:p>
        </p:txBody>
      </p:sp>
      <p:pic>
        <p:nvPicPr>
          <p:cNvPr id="14" name="Picture 13">
            <a:extLst>
              <a:ext uri="{FF2B5EF4-FFF2-40B4-BE49-F238E27FC236}">
                <a16:creationId xmlns:a16="http://schemas.microsoft.com/office/drawing/2014/main" id="{F57AF408-29CE-F053-D912-4AADFC1DE182}"/>
              </a:ext>
            </a:extLst>
          </p:cNvPr>
          <p:cNvPicPr>
            <a:picLocks noChangeAspect="1"/>
          </p:cNvPicPr>
          <p:nvPr/>
        </p:nvPicPr>
        <p:blipFill>
          <a:blip r:embed="rId3" cstate="print">
            <a:extLst>
              <a:ext uri="{28A0092B-C50C-407E-A947-70E740481C1C}">
                <a14:useLocalDpi xmlns:a14="http://schemas.microsoft.com/office/drawing/2010/main" val="0"/>
              </a:ext>
            </a:extLst>
          </a:blip>
          <a:srcRect t="31945" b="25719"/>
          <a:stretch>
            <a:fillRect/>
          </a:stretch>
        </p:blipFill>
        <p:spPr>
          <a:xfrm>
            <a:off x="0" y="7492213"/>
            <a:ext cx="6858000" cy="1935610"/>
          </a:xfrm>
          <a:prstGeom prst="rect">
            <a:avLst/>
          </a:prstGeom>
        </p:spPr>
      </p:pic>
    </p:spTree>
    <p:extLst>
      <p:ext uri="{BB962C8B-B14F-4D97-AF65-F5344CB8AC3E}">
        <p14:creationId xmlns:p14="http://schemas.microsoft.com/office/powerpoint/2010/main" val="819683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1D1D6-26D6-318E-999D-498FF316B67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6157B48-D1FA-DAFF-E982-4D7F18FCBB2C}"/>
              </a:ext>
            </a:extLst>
          </p:cNvPr>
          <p:cNvSpPr>
            <a:spLocks noGrp="1"/>
          </p:cNvSpPr>
          <p:nvPr>
            <p:ph type="ctrTitle"/>
          </p:nvPr>
        </p:nvSpPr>
        <p:spPr>
          <a:xfrm>
            <a:off x="331200" y="242914"/>
            <a:ext cx="3745500" cy="554628"/>
          </a:xfrm>
        </p:spPr>
        <p:txBody>
          <a:bodyPr/>
          <a:lstStyle/>
          <a:p>
            <a:r>
              <a:rPr lang="en-US" dirty="0"/>
              <a:t>Unlocking Value through Smarter Spare Parts Management</a:t>
            </a:r>
            <a:endParaRPr lang="en-ZA" dirty="0"/>
          </a:p>
        </p:txBody>
      </p:sp>
      <p:sp>
        <p:nvSpPr>
          <p:cNvPr id="7" name="Subtitle 6">
            <a:extLst>
              <a:ext uri="{FF2B5EF4-FFF2-40B4-BE49-F238E27FC236}">
                <a16:creationId xmlns:a16="http://schemas.microsoft.com/office/drawing/2014/main" id="{3EDCAA8D-0F25-E9C5-165C-93A2E5474B35}"/>
              </a:ext>
            </a:extLst>
          </p:cNvPr>
          <p:cNvSpPr>
            <a:spLocks noGrp="1"/>
          </p:cNvSpPr>
          <p:nvPr>
            <p:ph type="subTitle" idx="1"/>
          </p:nvPr>
        </p:nvSpPr>
        <p:spPr>
          <a:xfrm>
            <a:off x="331199" y="840426"/>
            <a:ext cx="3097801" cy="525600"/>
          </a:xfrm>
        </p:spPr>
        <p:txBody>
          <a:bodyPr/>
          <a:lstStyle/>
          <a:p>
            <a:r>
              <a:rPr lang="en-US" dirty="0"/>
              <a:t>A complete solution set to gain insight into and </a:t>
            </a:r>
            <a:r>
              <a:rPr lang="en-US" dirty="0" err="1"/>
              <a:t>optimise</a:t>
            </a:r>
            <a:r>
              <a:rPr lang="en-US" dirty="0"/>
              <a:t> your spare parts services.</a:t>
            </a:r>
            <a:endParaRPr lang="en-ZA" dirty="0"/>
          </a:p>
        </p:txBody>
      </p:sp>
      <p:sp>
        <p:nvSpPr>
          <p:cNvPr id="31" name="Rectangle 30">
            <a:extLst>
              <a:ext uri="{FF2B5EF4-FFF2-40B4-BE49-F238E27FC236}">
                <a16:creationId xmlns:a16="http://schemas.microsoft.com/office/drawing/2014/main" id="{719509BA-0511-9C5D-A947-D9BFEC49A944}"/>
              </a:ext>
            </a:extLst>
          </p:cNvPr>
          <p:cNvSpPr/>
          <p:nvPr/>
        </p:nvSpPr>
        <p:spPr>
          <a:xfrm>
            <a:off x="346478" y="3786403"/>
            <a:ext cx="2088000" cy="663011"/>
          </a:xfrm>
          <a:prstGeom prst="rect">
            <a:avLst/>
          </a:prstGeom>
          <a:solidFill>
            <a:srgbClr val="465A7D"/>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32" name="Rectangle 31">
            <a:extLst>
              <a:ext uri="{FF2B5EF4-FFF2-40B4-BE49-F238E27FC236}">
                <a16:creationId xmlns:a16="http://schemas.microsoft.com/office/drawing/2014/main" id="{E4133525-C671-CB36-1E23-24B1ADBB0504}"/>
              </a:ext>
            </a:extLst>
          </p:cNvPr>
          <p:cNvSpPr/>
          <p:nvPr/>
        </p:nvSpPr>
        <p:spPr>
          <a:xfrm>
            <a:off x="4515591" y="3786403"/>
            <a:ext cx="2088000" cy="663011"/>
          </a:xfrm>
          <a:prstGeom prst="rect">
            <a:avLst/>
          </a:prstGeom>
          <a:solidFill>
            <a:srgbClr val="8B97AD"/>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200" dirty="0">
                <a:solidFill>
                  <a:schemeClr val="bg1"/>
                </a:solidFill>
              </a:rPr>
              <a:t> </a:t>
            </a:r>
          </a:p>
        </p:txBody>
      </p:sp>
      <p:sp>
        <p:nvSpPr>
          <p:cNvPr id="39" name="Rectangle: Top Corners Rounded 38">
            <a:extLst>
              <a:ext uri="{FF2B5EF4-FFF2-40B4-BE49-F238E27FC236}">
                <a16:creationId xmlns:a16="http://schemas.microsoft.com/office/drawing/2014/main" id="{0FFF941C-C1C0-0EC3-DE38-91C896520CB1}"/>
              </a:ext>
            </a:extLst>
          </p:cNvPr>
          <p:cNvSpPr/>
          <p:nvPr/>
        </p:nvSpPr>
        <p:spPr>
          <a:xfrm>
            <a:off x="346476" y="3434756"/>
            <a:ext cx="6257115" cy="360000"/>
          </a:xfrm>
          <a:prstGeom prst="round2SameRect">
            <a:avLst/>
          </a:prstGeom>
          <a:solidFill>
            <a:schemeClr val="tx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1200" b="1" dirty="0">
                <a:solidFill>
                  <a:schemeClr val="bg1"/>
                </a:solidFill>
              </a:rPr>
              <a:t>Upfront assessment options</a:t>
            </a:r>
            <a:endParaRPr lang="en-ZA" sz="1050" b="1" dirty="0">
              <a:solidFill>
                <a:schemeClr val="bg1"/>
              </a:solidFill>
            </a:endParaRPr>
          </a:p>
        </p:txBody>
      </p:sp>
      <p:sp>
        <p:nvSpPr>
          <p:cNvPr id="41" name="Rectangle 40">
            <a:extLst>
              <a:ext uri="{FF2B5EF4-FFF2-40B4-BE49-F238E27FC236}">
                <a16:creationId xmlns:a16="http://schemas.microsoft.com/office/drawing/2014/main" id="{2386223E-750D-DDB5-9256-F6AA3E92A923}"/>
              </a:ext>
            </a:extLst>
          </p:cNvPr>
          <p:cNvSpPr/>
          <p:nvPr/>
        </p:nvSpPr>
        <p:spPr>
          <a:xfrm>
            <a:off x="2431034" y="3794756"/>
            <a:ext cx="2088000" cy="656330"/>
          </a:xfrm>
          <a:prstGeom prst="rect">
            <a:avLst/>
          </a:prstGeom>
          <a:solidFill>
            <a:srgbClr val="74839D"/>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1000" dirty="0">
              <a:solidFill>
                <a:schemeClr val="bg1"/>
              </a:solidFill>
            </a:endParaRPr>
          </a:p>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1000" dirty="0">
              <a:solidFill>
                <a:schemeClr val="bg1"/>
              </a:solidFill>
            </a:endParaRPr>
          </a:p>
        </p:txBody>
      </p:sp>
      <p:sp>
        <p:nvSpPr>
          <p:cNvPr id="45" name="Rectangle 44">
            <a:extLst>
              <a:ext uri="{FF2B5EF4-FFF2-40B4-BE49-F238E27FC236}">
                <a16:creationId xmlns:a16="http://schemas.microsoft.com/office/drawing/2014/main" id="{3D348551-322F-618F-937B-BAE27FFE4F23}"/>
              </a:ext>
            </a:extLst>
          </p:cNvPr>
          <p:cNvSpPr/>
          <p:nvPr/>
        </p:nvSpPr>
        <p:spPr>
          <a:xfrm>
            <a:off x="346476" y="4469264"/>
            <a:ext cx="2088000" cy="410249"/>
          </a:xfrm>
          <a:prstGeom prst="rect">
            <a:avLst/>
          </a:prstGeom>
          <a:solidFill>
            <a:srgbClr val="465A7D"/>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900" dirty="0">
                <a:solidFill>
                  <a:schemeClr val="bg1"/>
                </a:solidFill>
              </a:rPr>
              <a:t>Confirm whether you’re doing the basics correctly.</a:t>
            </a:r>
          </a:p>
        </p:txBody>
      </p:sp>
      <p:sp>
        <p:nvSpPr>
          <p:cNvPr id="46" name="Rectangle 45">
            <a:extLst>
              <a:ext uri="{FF2B5EF4-FFF2-40B4-BE49-F238E27FC236}">
                <a16:creationId xmlns:a16="http://schemas.microsoft.com/office/drawing/2014/main" id="{B8F838AF-504E-FA38-4552-AE486175BA9B}"/>
              </a:ext>
            </a:extLst>
          </p:cNvPr>
          <p:cNvSpPr/>
          <p:nvPr/>
        </p:nvSpPr>
        <p:spPr>
          <a:xfrm>
            <a:off x="4515591" y="4469264"/>
            <a:ext cx="2088000" cy="410249"/>
          </a:xfrm>
          <a:prstGeom prst="rect">
            <a:avLst/>
          </a:prstGeom>
          <a:solidFill>
            <a:srgbClr val="8B97AD"/>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900" dirty="0">
                <a:solidFill>
                  <a:schemeClr val="bg1"/>
                </a:solidFill>
              </a:rPr>
              <a:t>Identify where optimisation effort will deliver the most value.</a:t>
            </a:r>
          </a:p>
        </p:txBody>
      </p:sp>
      <p:sp>
        <p:nvSpPr>
          <p:cNvPr id="47" name="Rectangle 46">
            <a:extLst>
              <a:ext uri="{FF2B5EF4-FFF2-40B4-BE49-F238E27FC236}">
                <a16:creationId xmlns:a16="http://schemas.microsoft.com/office/drawing/2014/main" id="{291B3CE6-96D3-C53A-2FC0-9D6A8A1ACB5C}"/>
              </a:ext>
            </a:extLst>
          </p:cNvPr>
          <p:cNvSpPr/>
          <p:nvPr/>
        </p:nvSpPr>
        <p:spPr>
          <a:xfrm>
            <a:off x="2431033" y="4469264"/>
            <a:ext cx="2088000" cy="410249"/>
          </a:xfrm>
          <a:prstGeom prst="rect">
            <a:avLst/>
          </a:prstGeom>
          <a:solidFill>
            <a:srgbClr val="74839D"/>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900" dirty="0">
                <a:solidFill>
                  <a:schemeClr val="bg1"/>
                </a:solidFill>
              </a:rPr>
              <a:t>Confirm the environment has the right reports and KPIs.</a:t>
            </a:r>
          </a:p>
        </p:txBody>
      </p:sp>
      <p:sp>
        <p:nvSpPr>
          <p:cNvPr id="9" name="TextBox 8">
            <a:extLst>
              <a:ext uri="{FF2B5EF4-FFF2-40B4-BE49-F238E27FC236}">
                <a16:creationId xmlns:a16="http://schemas.microsoft.com/office/drawing/2014/main" id="{4C31AE62-1362-10F2-AC11-3D93CA7105D1}"/>
              </a:ext>
            </a:extLst>
          </p:cNvPr>
          <p:cNvSpPr txBox="1"/>
          <p:nvPr/>
        </p:nvSpPr>
        <p:spPr>
          <a:xfrm>
            <a:off x="249131" y="1928444"/>
            <a:ext cx="6268595" cy="1338828"/>
          </a:xfrm>
          <a:prstGeom prst="rect">
            <a:avLst/>
          </a:prstGeom>
          <a:noFill/>
        </p:spPr>
        <p:txBody>
          <a:bodyPr wrap="square">
            <a:spAutoFit/>
          </a:bodyPr>
          <a:lstStyle/>
          <a:p>
            <a:r>
              <a:rPr lang="en-ZA" sz="900" dirty="0"/>
              <a:t>Our approach combines </a:t>
            </a:r>
            <a:r>
              <a:rPr lang="en-ZA" sz="900" b="1" dirty="0"/>
              <a:t>Upfront assessment</a:t>
            </a:r>
            <a:r>
              <a:rPr lang="en-ZA" sz="900" dirty="0"/>
              <a:t>, </a:t>
            </a:r>
            <a:r>
              <a:rPr lang="en-ZA" sz="900" b="1" dirty="0"/>
              <a:t>Stock level optimisation</a:t>
            </a:r>
            <a:r>
              <a:rPr lang="en-ZA" sz="900" dirty="0"/>
              <a:t>, and </a:t>
            </a:r>
            <a:r>
              <a:rPr lang="en-ZA" sz="900" b="1" dirty="0"/>
              <a:t>Implementation support</a:t>
            </a:r>
            <a:r>
              <a:rPr lang="en-ZA" sz="900" dirty="0"/>
              <a:t> to help you gain clarity, set optimal stock levels, and sustain results. </a:t>
            </a:r>
          </a:p>
          <a:p>
            <a:endParaRPr lang="en-ZA" sz="900" dirty="0"/>
          </a:p>
          <a:p>
            <a:r>
              <a:rPr lang="en-ZA" sz="900" dirty="0"/>
              <a:t>We start by establishing a baseline on risk, demand drivers, performance, and waste to prioritise what to fix and where to focus. We then apply the right optimisation model to set service levels and inventory parameters based on consequence, behaviour, and cost. Finally, we embed the solution through process discipline, training, governing master data and level changes and continuous improvement initiatives. </a:t>
            </a:r>
          </a:p>
          <a:p>
            <a:endParaRPr lang="en-ZA" sz="900" dirty="0"/>
          </a:p>
          <a:p>
            <a:r>
              <a:rPr lang="en-ZA" sz="900" dirty="0"/>
              <a:t>Our offering is delivered across the three pillars below — choose one, or combine them for end-to-end impact.</a:t>
            </a:r>
          </a:p>
        </p:txBody>
      </p:sp>
      <p:sp>
        <p:nvSpPr>
          <p:cNvPr id="10" name="Text Placeholder 8">
            <a:extLst>
              <a:ext uri="{FF2B5EF4-FFF2-40B4-BE49-F238E27FC236}">
                <a16:creationId xmlns:a16="http://schemas.microsoft.com/office/drawing/2014/main" id="{B308596E-49A2-6E82-3080-852DC30E73A0}"/>
              </a:ext>
            </a:extLst>
          </p:cNvPr>
          <p:cNvSpPr>
            <a:spLocks noGrp="1"/>
          </p:cNvSpPr>
          <p:nvPr>
            <p:ph type="body" sz="quarter" idx="20"/>
          </p:nvPr>
        </p:nvSpPr>
        <p:spPr>
          <a:xfrm>
            <a:off x="220784" y="1651657"/>
            <a:ext cx="3765822" cy="305057"/>
          </a:xfrm>
        </p:spPr>
        <p:txBody>
          <a:bodyPr/>
          <a:lstStyle/>
          <a:p>
            <a:pPr marL="4777" indent="0">
              <a:buNone/>
            </a:pPr>
            <a:r>
              <a:rPr lang="en-ZA" sz="1200" b="1" dirty="0">
                <a:solidFill>
                  <a:schemeClr val="accent5"/>
                </a:solidFill>
              </a:rPr>
              <a:t>Our approach</a:t>
            </a:r>
          </a:p>
        </p:txBody>
      </p:sp>
      <p:grpSp>
        <p:nvGrpSpPr>
          <p:cNvPr id="19" name="Group 18">
            <a:extLst>
              <a:ext uri="{FF2B5EF4-FFF2-40B4-BE49-F238E27FC236}">
                <a16:creationId xmlns:a16="http://schemas.microsoft.com/office/drawing/2014/main" id="{571A6573-4EC0-1F28-8880-E4C7D6A81788}"/>
              </a:ext>
            </a:extLst>
          </p:cNvPr>
          <p:cNvGrpSpPr/>
          <p:nvPr/>
        </p:nvGrpSpPr>
        <p:grpSpPr>
          <a:xfrm>
            <a:off x="468494" y="3914985"/>
            <a:ext cx="266064" cy="266064"/>
            <a:chOff x="209649" y="2689096"/>
            <a:chExt cx="266064" cy="266064"/>
          </a:xfrm>
        </p:grpSpPr>
        <p:sp>
          <p:nvSpPr>
            <p:cNvPr id="14" name="Oval 13">
              <a:extLst>
                <a:ext uri="{FF2B5EF4-FFF2-40B4-BE49-F238E27FC236}">
                  <a16:creationId xmlns:a16="http://schemas.microsoft.com/office/drawing/2014/main" id="{4B0FB80E-D764-4EB0-5548-8CE446B7C42D}"/>
                </a:ext>
              </a:extLst>
            </p:cNvPr>
            <p:cNvSpPr/>
            <p:nvPr/>
          </p:nvSpPr>
          <p:spPr>
            <a:xfrm>
              <a:off x="209649" y="2689096"/>
              <a:ext cx="266064" cy="266064"/>
            </a:xfrm>
            <a:prstGeom prst="ellipse">
              <a:avLst/>
            </a:prstGeom>
            <a:solidFill>
              <a:schemeClr val="tx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16" name="TextBox 15">
              <a:extLst>
                <a:ext uri="{FF2B5EF4-FFF2-40B4-BE49-F238E27FC236}">
                  <a16:creationId xmlns:a16="http://schemas.microsoft.com/office/drawing/2014/main" id="{4626819F-20E8-F87F-CB8D-85DE9B086E94}"/>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1</a:t>
              </a:r>
            </a:p>
          </p:txBody>
        </p:sp>
      </p:grpSp>
      <p:sp>
        <p:nvSpPr>
          <p:cNvPr id="18" name="TextBox 17">
            <a:extLst>
              <a:ext uri="{FF2B5EF4-FFF2-40B4-BE49-F238E27FC236}">
                <a16:creationId xmlns:a16="http://schemas.microsoft.com/office/drawing/2014/main" id="{2E5D7148-F605-DDBB-A37E-2C29BE268D47}"/>
              </a:ext>
            </a:extLst>
          </p:cNvPr>
          <p:cNvSpPr txBox="1"/>
          <p:nvPr/>
        </p:nvSpPr>
        <p:spPr>
          <a:xfrm>
            <a:off x="638065" y="3823201"/>
            <a:ext cx="1779807" cy="430887"/>
          </a:xfrm>
          <a:prstGeom prst="rect">
            <a:avLst/>
          </a:prstGeom>
          <a:noFill/>
        </p:spPr>
        <p:txBody>
          <a:bodyPr wrap="square">
            <a:sp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Spare Parts Maturity Assessment</a:t>
            </a:r>
          </a:p>
        </p:txBody>
      </p:sp>
      <p:grpSp>
        <p:nvGrpSpPr>
          <p:cNvPr id="20" name="Group 19">
            <a:extLst>
              <a:ext uri="{FF2B5EF4-FFF2-40B4-BE49-F238E27FC236}">
                <a16:creationId xmlns:a16="http://schemas.microsoft.com/office/drawing/2014/main" id="{2845FF63-775C-F39F-E17F-ADDAA87E90C7}"/>
              </a:ext>
            </a:extLst>
          </p:cNvPr>
          <p:cNvGrpSpPr/>
          <p:nvPr/>
        </p:nvGrpSpPr>
        <p:grpSpPr>
          <a:xfrm>
            <a:off x="2565909" y="3914985"/>
            <a:ext cx="266064" cy="266064"/>
            <a:chOff x="209649" y="2689096"/>
            <a:chExt cx="266064" cy="266064"/>
          </a:xfrm>
        </p:grpSpPr>
        <p:sp>
          <p:nvSpPr>
            <p:cNvPr id="21" name="Oval 20">
              <a:extLst>
                <a:ext uri="{FF2B5EF4-FFF2-40B4-BE49-F238E27FC236}">
                  <a16:creationId xmlns:a16="http://schemas.microsoft.com/office/drawing/2014/main" id="{8A89E672-75AB-F01D-5465-816D1FA50AA8}"/>
                </a:ext>
              </a:extLst>
            </p:cNvPr>
            <p:cNvSpPr/>
            <p:nvPr/>
          </p:nvSpPr>
          <p:spPr>
            <a:xfrm>
              <a:off x="209649" y="2689096"/>
              <a:ext cx="266064" cy="266064"/>
            </a:xfrm>
            <a:prstGeom prst="ellipse">
              <a:avLst/>
            </a:prstGeom>
            <a:solidFill>
              <a:schemeClr val="tx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22" name="TextBox 21">
              <a:extLst>
                <a:ext uri="{FF2B5EF4-FFF2-40B4-BE49-F238E27FC236}">
                  <a16:creationId xmlns:a16="http://schemas.microsoft.com/office/drawing/2014/main" id="{3DC33545-8608-1110-9B40-DA29CF113CF8}"/>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2</a:t>
              </a:r>
            </a:p>
          </p:txBody>
        </p:sp>
      </p:grpSp>
      <p:sp>
        <p:nvSpPr>
          <p:cNvPr id="23" name="TextBox 22">
            <a:extLst>
              <a:ext uri="{FF2B5EF4-FFF2-40B4-BE49-F238E27FC236}">
                <a16:creationId xmlns:a16="http://schemas.microsoft.com/office/drawing/2014/main" id="{417C476D-9C74-E5C0-A771-E7F48BED0E39}"/>
              </a:ext>
            </a:extLst>
          </p:cNvPr>
          <p:cNvSpPr txBox="1"/>
          <p:nvPr/>
        </p:nvSpPr>
        <p:spPr>
          <a:xfrm>
            <a:off x="2735480" y="3823201"/>
            <a:ext cx="1880861" cy="430887"/>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MRO Spare Parts Profile and KPI Analysis</a:t>
            </a:r>
          </a:p>
        </p:txBody>
      </p:sp>
      <p:grpSp>
        <p:nvGrpSpPr>
          <p:cNvPr id="24" name="Group 23">
            <a:extLst>
              <a:ext uri="{FF2B5EF4-FFF2-40B4-BE49-F238E27FC236}">
                <a16:creationId xmlns:a16="http://schemas.microsoft.com/office/drawing/2014/main" id="{65A68175-1730-AE34-8CF9-782D55DB829D}"/>
              </a:ext>
            </a:extLst>
          </p:cNvPr>
          <p:cNvGrpSpPr/>
          <p:nvPr/>
        </p:nvGrpSpPr>
        <p:grpSpPr>
          <a:xfrm>
            <a:off x="4650465" y="3914985"/>
            <a:ext cx="266064" cy="266064"/>
            <a:chOff x="209649" y="2689096"/>
            <a:chExt cx="266064" cy="266064"/>
          </a:xfrm>
        </p:grpSpPr>
        <p:sp>
          <p:nvSpPr>
            <p:cNvPr id="25" name="Oval 24">
              <a:extLst>
                <a:ext uri="{FF2B5EF4-FFF2-40B4-BE49-F238E27FC236}">
                  <a16:creationId xmlns:a16="http://schemas.microsoft.com/office/drawing/2014/main" id="{DA3C0BF1-BAE1-1AA9-9B0B-C71269B0DDC6}"/>
                </a:ext>
              </a:extLst>
            </p:cNvPr>
            <p:cNvSpPr/>
            <p:nvPr/>
          </p:nvSpPr>
          <p:spPr>
            <a:xfrm>
              <a:off x="209649" y="2689096"/>
              <a:ext cx="266064" cy="266064"/>
            </a:xfrm>
            <a:prstGeom prst="ellipse">
              <a:avLst/>
            </a:prstGeom>
            <a:solidFill>
              <a:schemeClr val="tx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26" name="TextBox 25">
              <a:extLst>
                <a:ext uri="{FF2B5EF4-FFF2-40B4-BE49-F238E27FC236}">
                  <a16:creationId xmlns:a16="http://schemas.microsoft.com/office/drawing/2014/main" id="{CE535705-BB5B-1EE7-6400-70818C9F0666}"/>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3</a:t>
              </a:r>
            </a:p>
          </p:txBody>
        </p:sp>
      </p:grpSp>
      <p:sp>
        <p:nvSpPr>
          <p:cNvPr id="27" name="TextBox 26">
            <a:extLst>
              <a:ext uri="{FF2B5EF4-FFF2-40B4-BE49-F238E27FC236}">
                <a16:creationId xmlns:a16="http://schemas.microsoft.com/office/drawing/2014/main" id="{B3AC4A17-E667-82AE-B23D-6EFC991D729D}"/>
              </a:ext>
            </a:extLst>
          </p:cNvPr>
          <p:cNvSpPr txBox="1"/>
          <p:nvPr/>
        </p:nvSpPr>
        <p:spPr>
          <a:xfrm>
            <a:off x="4820036" y="3823201"/>
            <a:ext cx="1796717" cy="430887"/>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Spare Parts Opportunity</a:t>
            </a:r>
            <a:br>
              <a:rPr lang="en-ZA" sz="1100" dirty="0">
                <a:solidFill>
                  <a:schemeClr val="bg1"/>
                </a:solidFill>
              </a:rPr>
            </a:br>
            <a:r>
              <a:rPr lang="en-ZA" sz="1100" dirty="0">
                <a:solidFill>
                  <a:schemeClr val="bg1"/>
                </a:solidFill>
              </a:rPr>
              <a:t>and Waste Analysis</a:t>
            </a:r>
          </a:p>
        </p:txBody>
      </p:sp>
      <p:sp>
        <p:nvSpPr>
          <p:cNvPr id="50" name="Rectangle 49">
            <a:extLst>
              <a:ext uri="{FF2B5EF4-FFF2-40B4-BE49-F238E27FC236}">
                <a16:creationId xmlns:a16="http://schemas.microsoft.com/office/drawing/2014/main" id="{75108E85-1954-E7E9-CEB9-897DB7EFC399}"/>
              </a:ext>
            </a:extLst>
          </p:cNvPr>
          <p:cNvSpPr/>
          <p:nvPr/>
        </p:nvSpPr>
        <p:spPr>
          <a:xfrm>
            <a:off x="333315" y="5343247"/>
            <a:ext cx="2088000" cy="661198"/>
          </a:xfrm>
          <a:prstGeom prst="rect">
            <a:avLst/>
          </a:prstGeom>
          <a:solidFill>
            <a:schemeClr val="accent1">
              <a:lumMod val="75000"/>
              <a:alpha val="8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51" name="Rectangle 50">
            <a:extLst>
              <a:ext uri="{FF2B5EF4-FFF2-40B4-BE49-F238E27FC236}">
                <a16:creationId xmlns:a16="http://schemas.microsoft.com/office/drawing/2014/main" id="{B859F4B0-7CEE-3B89-F29E-E3AC7215496F}"/>
              </a:ext>
            </a:extLst>
          </p:cNvPr>
          <p:cNvSpPr/>
          <p:nvPr/>
        </p:nvSpPr>
        <p:spPr>
          <a:xfrm>
            <a:off x="4502430" y="5343247"/>
            <a:ext cx="2088000" cy="661198"/>
          </a:xfrm>
          <a:prstGeom prst="rect">
            <a:avLst/>
          </a:prstGeom>
          <a:solidFill>
            <a:schemeClr val="accent1">
              <a:lumMod val="75000"/>
              <a:alpha val="6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200" dirty="0">
                <a:solidFill>
                  <a:schemeClr val="bg1"/>
                </a:solidFill>
              </a:rPr>
              <a:t> </a:t>
            </a:r>
          </a:p>
        </p:txBody>
      </p:sp>
      <p:sp>
        <p:nvSpPr>
          <p:cNvPr id="57" name="Rectangle: Top Corners Rounded 56">
            <a:extLst>
              <a:ext uri="{FF2B5EF4-FFF2-40B4-BE49-F238E27FC236}">
                <a16:creationId xmlns:a16="http://schemas.microsoft.com/office/drawing/2014/main" id="{F3557A66-C84A-0A3B-2DAC-F3CBC32344AA}"/>
              </a:ext>
            </a:extLst>
          </p:cNvPr>
          <p:cNvSpPr/>
          <p:nvPr/>
        </p:nvSpPr>
        <p:spPr>
          <a:xfrm>
            <a:off x="333315" y="5020079"/>
            <a:ext cx="6257115" cy="360000"/>
          </a:xfrm>
          <a:prstGeom prst="round2Same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1200" b="1" dirty="0">
                <a:solidFill>
                  <a:schemeClr val="bg1"/>
                </a:solidFill>
              </a:rPr>
              <a:t>Stock level optimisation options</a:t>
            </a:r>
            <a:endParaRPr lang="en-ZA" sz="1050" b="1" dirty="0">
              <a:solidFill>
                <a:schemeClr val="bg1"/>
              </a:solidFill>
            </a:endParaRPr>
          </a:p>
        </p:txBody>
      </p:sp>
      <p:sp>
        <p:nvSpPr>
          <p:cNvPr id="59" name="Rectangle 58">
            <a:extLst>
              <a:ext uri="{FF2B5EF4-FFF2-40B4-BE49-F238E27FC236}">
                <a16:creationId xmlns:a16="http://schemas.microsoft.com/office/drawing/2014/main" id="{891CA445-36E8-698F-C340-E4671BBB3724}"/>
              </a:ext>
            </a:extLst>
          </p:cNvPr>
          <p:cNvSpPr/>
          <p:nvPr/>
        </p:nvSpPr>
        <p:spPr>
          <a:xfrm>
            <a:off x="2417873" y="5343247"/>
            <a:ext cx="2088000" cy="661198"/>
          </a:xfrm>
          <a:prstGeom prst="rect">
            <a:avLst/>
          </a:prstGeom>
          <a:solidFill>
            <a:schemeClr val="accent1">
              <a:lumMod val="75000"/>
              <a:alpha val="7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1000" dirty="0">
              <a:solidFill>
                <a:schemeClr val="bg1"/>
              </a:solidFill>
            </a:endParaRPr>
          </a:p>
        </p:txBody>
      </p:sp>
      <p:sp>
        <p:nvSpPr>
          <p:cNvPr id="60" name="Rectangle 59">
            <a:extLst>
              <a:ext uri="{FF2B5EF4-FFF2-40B4-BE49-F238E27FC236}">
                <a16:creationId xmlns:a16="http://schemas.microsoft.com/office/drawing/2014/main" id="{CFB1A2E7-6903-1FC4-840E-F59CEC06CBEB}"/>
              </a:ext>
            </a:extLst>
          </p:cNvPr>
          <p:cNvSpPr/>
          <p:nvPr/>
        </p:nvSpPr>
        <p:spPr>
          <a:xfrm>
            <a:off x="333315" y="6028103"/>
            <a:ext cx="2088000" cy="775455"/>
          </a:xfrm>
          <a:prstGeom prst="rect">
            <a:avLst/>
          </a:prstGeom>
          <a:solidFill>
            <a:schemeClr val="accent1">
              <a:lumMod val="75000"/>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900" dirty="0">
                <a:solidFill>
                  <a:schemeClr val="bg1"/>
                </a:solidFill>
              </a:rPr>
              <a:t>Establish a reliable criticality profile and set differentiated service levels when spare parts data is limited or inconsistent.</a:t>
            </a:r>
          </a:p>
        </p:txBody>
      </p:sp>
      <p:sp>
        <p:nvSpPr>
          <p:cNvPr id="61" name="Rectangle 60">
            <a:extLst>
              <a:ext uri="{FF2B5EF4-FFF2-40B4-BE49-F238E27FC236}">
                <a16:creationId xmlns:a16="http://schemas.microsoft.com/office/drawing/2014/main" id="{F46F7122-B22F-0E09-A6CE-6CC6F32C8B7C}"/>
              </a:ext>
            </a:extLst>
          </p:cNvPr>
          <p:cNvSpPr/>
          <p:nvPr/>
        </p:nvSpPr>
        <p:spPr>
          <a:xfrm>
            <a:off x="4502430" y="6028103"/>
            <a:ext cx="2088000" cy="775455"/>
          </a:xfrm>
          <a:prstGeom prst="rect">
            <a:avLst/>
          </a:prstGeom>
          <a:solidFill>
            <a:schemeClr val="accent1">
              <a:lumMod val="75000"/>
              <a:alpha val="6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900" dirty="0">
                <a:solidFill>
                  <a:schemeClr val="bg1"/>
                </a:solidFill>
              </a:rPr>
              <a:t>Extend RBD modelling to include maintenance plans and spare parts demand, best for complex systems or new plants where high accuracy is required.</a:t>
            </a:r>
          </a:p>
        </p:txBody>
      </p:sp>
      <p:sp>
        <p:nvSpPr>
          <p:cNvPr id="62" name="Rectangle 61">
            <a:extLst>
              <a:ext uri="{FF2B5EF4-FFF2-40B4-BE49-F238E27FC236}">
                <a16:creationId xmlns:a16="http://schemas.microsoft.com/office/drawing/2014/main" id="{3D6C8260-56C1-2015-9E80-806680A011AE}"/>
              </a:ext>
            </a:extLst>
          </p:cNvPr>
          <p:cNvSpPr/>
          <p:nvPr/>
        </p:nvSpPr>
        <p:spPr>
          <a:xfrm>
            <a:off x="2417872" y="6028103"/>
            <a:ext cx="2084254" cy="775455"/>
          </a:xfrm>
          <a:prstGeom prst="rect">
            <a:avLst/>
          </a:prstGeom>
          <a:solidFill>
            <a:schemeClr val="accent1">
              <a:lumMod val="75000"/>
              <a:alpha val="70000"/>
            </a:schemeClr>
          </a:solidFill>
          <a:ln>
            <a:noFill/>
          </a:ln>
        </p:spPr>
        <p:txBody>
          <a:bodyPr rot="0" spcFirstLastPara="0" vertOverflow="overflow" horzOverflow="overflow" vert="horz" wrap="square" lIns="91440" tIns="45720" rIns="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900" dirty="0">
                <a:solidFill>
                  <a:schemeClr val="bg1"/>
                </a:solidFill>
              </a:rPr>
              <a:t>Optimise each item by balancing holding cost against the probability and </a:t>
            </a:r>
            <a:r>
              <a:rPr lang="en-ZA" sz="900" b="1" dirty="0">
                <a:solidFill>
                  <a:schemeClr val="bg1"/>
                </a:solidFill>
              </a:rPr>
              <a:t>monetary consequence</a:t>
            </a:r>
            <a:r>
              <a:rPr lang="en-ZA" sz="900" dirty="0">
                <a:solidFill>
                  <a:schemeClr val="bg1"/>
                </a:solidFill>
              </a:rPr>
              <a:t> of a stock-out.</a:t>
            </a:r>
          </a:p>
        </p:txBody>
      </p:sp>
      <p:grpSp>
        <p:nvGrpSpPr>
          <p:cNvPr id="63" name="Group 62">
            <a:extLst>
              <a:ext uri="{FF2B5EF4-FFF2-40B4-BE49-F238E27FC236}">
                <a16:creationId xmlns:a16="http://schemas.microsoft.com/office/drawing/2014/main" id="{C50FB152-698F-D0A5-4AD6-97D792C2241D}"/>
              </a:ext>
            </a:extLst>
          </p:cNvPr>
          <p:cNvGrpSpPr/>
          <p:nvPr/>
        </p:nvGrpSpPr>
        <p:grpSpPr>
          <a:xfrm>
            <a:off x="455333" y="5476593"/>
            <a:ext cx="266064" cy="266064"/>
            <a:chOff x="209649" y="2689096"/>
            <a:chExt cx="266064" cy="266064"/>
          </a:xfrm>
        </p:grpSpPr>
        <p:sp>
          <p:nvSpPr>
            <p:cNvPr id="64" name="Oval 63">
              <a:extLst>
                <a:ext uri="{FF2B5EF4-FFF2-40B4-BE49-F238E27FC236}">
                  <a16:creationId xmlns:a16="http://schemas.microsoft.com/office/drawing/2014/main" id="{DA1A0FC0-0987-B86C-C06C-5646720F399B}"/>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65" name="TextBox 64">
              <a:extLst>
                <a:ext uri="{FF2B5EF4-FFF2-40B4-BE49-F238E27FC236}">
                  <a16:creationId xmlns:a16="http://schemas.microsoft.com/office/drawing/2014/main" id="{35441764-0B4B-CE37-6D81-A72B86891DBB}"/>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1</a:t>
              </a:r>
            </a:p>
          </p:txBody>
        </p:sp>
      </p:grpSp>
      <p:sp>
        <p:nvSpPr>
          <p:cNvPr id="66" name="TextBox 65">
            <a:extLst>
              <a:ext uri="{FF2B5EF4-FFF2-40B4-BE49-F238E27FC236}">
                <a16:creationId xmlns:a16="http://schemas.microsoft.com/office/drawing/2014/main" id="{E95FD795-4F6D-2D04-FF8A-87806F867310}"/>
              </a:ext>
            </a:extLst>
          </p:cNvPr>
          <p:cNvSpPr txBox="1"/>
          <p:nvPr/>
        </p:nvSpPr>
        <p:spPr>
          <a:xfrm>
            <a:off x="624904" y="5395292"/>
            <a:ext cx="1779807" cy="430887"/>
          </a:xfrm>
          <a:prstGeom prst="rect">
            <a:avLst/>
          </a:prstGeom>
          <a:noFill/>
        </p:spPr>
        <p:txBody>
          <a:bodyPr wrap="square">
            <a:sp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Material Criticality Model</a:t>
            </a:r>
          </a:p>
        </p:txBody>
      </p:sp>
      <p:grpSp>
        <p:nvGrpSpPr>
          <p:cNvPr id="67" name="Group 66">
            <a:extLst>
              <a:ext uri="{FF2B5EF4-FFF2-40B4-BE49-F238E27FC236}">
                <a16:creationId xmlns:a16="http://schemas.microsoft.com/office/drawing/2014/main" id="{A7C2506B-CE79-E78A-F600-DB74432E9734}"/>
              </a:ext>
            </a:extLst>
          </p:cNvPr>
          <p:cNvGrpSpPr/>
          <p:nvPr/>
        </p:nvGrpSpPr>
        <p:grpSpPr>
          <a:xfrm>
            <a:off x="2552748" y="5476593"/>
            <a:ext cx="266064" cy="266064"/>
            <a:chOff x="209649" y="2689096"/>
            <a:chExt cx="266064" cy="266064"/>
          </a:xfrm>
        </p:grpSpPr>
        <p:sp>
          <p:nvSpPr>
            <p:cNvPr id="68" name="Oval 67">
              <a:extLst>
                <a:ext uri="{FF2B5EF4-FFF2-40B4-BE49-F238E27FC236}">
                  <a16:creationId xmlns:a16="http://schemas.microsoft.com/office/drawing/2014/main" id="{45437C9D-0D65-D355-A9EF-148B7B048620}"/>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69" name="TextBox 68">
              <a:extLst>
                <a:ext uri="{FF2B5EF4-FFF2-40B4-BE49-F238E27FC236}">
                  <a16:creationId xmlns:a16="http://schemas.microsoft.com/office/drawing/2014/main" id="{001F24C2-C46C-06BB-A8A7-60BA47B78938}"/>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2</a:t>
              </a:r>
            </a:p>
          </p:txBody>
        </p:sp>
      </p:grpSp>
      <p:sp>
        <p:nvSpPr>
          <p:cNvPr id="70" name="TextBox 69">
            <a:extLst>
              <a:ext uri="{FF2B5EF4-FFF2-40B4-BE49-F238E27FC236}">
                <a16:creationId xmlns:a16="http://schemas.microsoft.com/office/drawing/2014/main" id="{4201E4B1-4D3A-DE56-DED1-E95431C99C91}"/>
              </a:ext>
            </a:extLst>
          </p:cNvPr>
          <p:cNvSpPr txBox="1"/>
          <p:nvPr/>
        </p:nvSpPr>
        <p:spPr>
          <a:xfrm>
            <a:off x="2722319" y="5395292"/>
            <a:ext cx="1779807" cy="430887"/>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Value-based</a:t>
            </a:r>
            <a:br>
              <a:rPr lang="en-ZA" sz="1100" dirty="0">
                <a:solidFill>
                  <a:schemeClr val="bg1"/>
                </a:solidFill>
              </a:rPr>
            </a:br>
            <a:r>
              <a:rPr lang="en-ZA" sz="1100" dirty="0">
                <a:solidFill>
                  <a:schemeClr val="bg1"/>
                </a:solidFill>
              </a:rPr>
              <a:t>Model</a:t>
            </a:r>
          </a:p>
        </p:txBody>
      </p:sp>
      <p:grpSp>
        <p:nvGrpSpPr>
          <p:cNvPr id="71" name="Group 70">
            <a:extLst>
              <a:ext uri="{FF2B5EF4-FFF2-40B4-BE49-F238E27FC236}">
                <a16:creationId xmlns:a16="http://schemas.microsoft.com/office/drawing/2014/main" id="{641D2854-45B2-42A5-4BCE-B994695B5246}"/>
              </a:ext>
            </a:extLst>
          </p:cNvPr>
          <p:cNvGrpSpPr/>
          <p:nvPr/>
        </p:nvGrpSpPr>
        <p:grpSpPr>
          <a:xfrm>
            <a:off x="4637304" y="5476593"/>
            <a:ext cx="266064" cy="266064"/>
            <a:chOff x="209649" y="2689096"/>
            <a:chExt cx="266064" cy="266064"/>
          </a:xfrm>
        </p:grpSpPr>
        <p:sp>
          <p:nvSpPr>
            <p:cNvPr id="72" name="Oval 71">
              <a:extLst>
                <a:ext uri="{FF2B5EF4-FFF2-40B4-BE49-F238E27FC236}">
                  <a16:creationId xmlns:a16="http://schemas.microsoft.com/office/drawing/2014/main" id="{9A50F38A-1782-A321-D817-1BFFC1E262CB}"/>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73" name="TextBox 72">
              <a:extLst>
                <a:ext uri="{FF2B5EF4-FFF2-40B4-BE49-F238E27FC236}">
                  <a16:creationId xmlns:a16="http://schemas.microsoft.com/office/drawing/2014/main" id="{22A4CEC4-1A3B-0206-5F16-87837DE6CF4E}"/>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3</a:t>
              </a:r>
            </a:p>
          </p:txBody>
        </p:sp>
      </p:grpSp>
      <p:sp>
        <p:nvSpPr>
          <p:cNvPr id="74" name="TextBox 73">
            <a:extLst>
              <a:ext uri="{FF2B5EF4-FFF2-40B4-BE49-F238E27FC236}">
                <a16:creationId xmlns:a16="http://schemas.microsoft.com/office/drawing/2014/main" id="{AF358AD2-2D29-7C64-AE56-C85A143B4B67}"/>
              </a:ext>
            </a:extLst>
          </p:cNvPr>
          <p:cNvSpPr txBox="1"/>
          <p:nvPr/>
        </p:nvSpPr>
        <p:spPr>
          <a:xfrm>
            <a:off x="4806875" y="5395292"/>
            <a:ext cx="1698337" cy="430887"/>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Complete Plant Simulation Model</a:t>
            </a:r>
          </a:p>
        </p:txBody>
      </p:sp>
      <p:sp>
        <p:nvSpPr>
          <p:cNvPr id="78" name="TextBox 77">
            <a:extLst>
              <a:ext uri="{FF2B5EF4-FFF2-40B4-BE49-F238E27FC236}">
                <a16:creationId xmlns:a16="http://schemas.microsoft.com/office/drawing/2014/main" id="{259040D8-32A3-C4D2-643E-AEF17F8317D6}"/>
              </a:ext>
            </a:extLst>
          </p:cNvPr>
          <p:cNvSpPr txBox="1"/>
          <p:nvPr/>
        </p:nvSpPr>
        <p:spPr>
          <a:xfrm>
            <a:off x="4488233" y="5774320"/>
            <a:ext cx="2186837"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RBD (reliability block diagram) modelling</a:t>
            </a:r>
          </a:p>
        </p:txBody>
      </p:sp>
      <p:sp>
        <p:nvSpPr>
          <p:cNvPr id="79" name="Rectangle 78">
            <a:extLst>
              <a:ext uri="{FF2B5EF4-FFF2-40B4-BE49-F238E27FC236}">
                <a16:creationId xmlns:a16="http://schemas.microsoft.com/office/drawing/2014/main" id="{34E0CF6A-BD54-9DEC-1A73-C072E83852EE}"/>
              </a:ext>
            </a:extLst>
          </p:cNvPr>
          <p:cNvSpPr/>
          <p:nvPr/>
        </p:nvSpPr>
        <p:spPr>
          <a:xfrm>
            <a:off x="331199" y="7287092"/>
            <a:ext cx="6257115" cy="325555"/>
          </a:xfrm>
          <a:prstGeom prst="rect">
            <a:avLst/>
          </a:prstGeom>
          <a:solidFill>
            <a:schemeClr val="accent1">
              <a:lumMod val="50000"/>
              <a:alpha val="8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81" name="Rectangle: Top Corners Rounded 80">
            <a:extLst>
              <a:ext uri="{FF2B5EF4-FFF2-40B4-BE49-F238E27FC236}">
                <a16:creationId xmlns:a16="http://schemas.microsoft.com/office/drawing/2014/main" id="{F17572EF-E76E-AD67-4AC4-B448924D0B1D}"/>
              </a:ext>
            </a:extLst>
          </p:cNvPr>
          <p:cNvSpPr/>
          <p:nvPr/>
        </p:nvSpPr>
        <p:spPr>
          <a:xfrm>
            <a:off x="331200" y="6935539"/>
            <a:ext cx="6257115" cy="360000"/>
          </a:xfrm>
          <a:prstGeom prst="round2SameRect">
            <a:avLst/>
          </a:prstGeom>
          <a:solidFill>
            <a:schemeClr val="accent1">
              <a:lumMod val="5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defTabSz="612000">
              <a:spcAft>
                <a:spcPts val="600"/>
              </a:spcAft>
              <a:buClr>
                <a:schemeClr val="bg1"/>
              </a:buClr>
              <a:buSzPct val="80000"/>
              <a:tabLst>
                <a:tab pos="180000" algn="l"/>
              </a:tabLst>
            </a:pPr>
            <a:r>
              <a:rPr lang="en-ZA" sz="1200" b="1" dirty="0">
                <a:solidFill>
                  <a:schemeClr val="bg1"/>
                </a:solidFill>
              </a:rPr>
              <a:t>Implementation support</a:t>
            </a:r>
            <a:endParaRPr lang="en-ZA" sz="1050" b="1" dirty="0">
              <a:solidFill>
                <a:schemeClr val="bg1"/>
              </a:solidFill>
            </a:endParaRPr>
          </a:p>
        </p:txBody>
      </p:sp>
      <p:sp>
        <p:nvSpPr>
          <p:cNvPr id="83" name="Rectangle 82">
            <a:extLst>
              <a:ext uri="{FF2B5EF4-FFF2-40B4-BE49-F238E27FC236}">
                <a16:creationId xmlns:a16="http://schemas.microsoft.com/office/drawing/2014/main" id="{F96ECA7E-20BF-3F36-293A-5B37ACAC660C}"/>
              </a:ext>
            </a:extLst>
          </p:cNvPr>
          <p:cNvSpPr/>
          <p:nvPr/>
        </p:nvSpPr>
        <p:spPr>
          <a:xfrm>
            <a:off x="331200" y="7636697"/>
            <a:ext cx="6257114" cy="1357603"/>
          </a:xfrm>
          <a:prstGeom prst="rect">
            <a:avLst/>
          </a:prstGeom>
          <a:solidFill>
            <a:schemeClr val="accent1">
              <a:lumMod val="50000"/>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30188" indent="-138113">
              <a:spcAft>
                <a:spcPts val="300"/>
              </a:spcAft>
              <a:buFont typeface="Arial" panose="020B0604020202020204" pitchFamily="34" charset="0"/>
              <a:buChar char="•"/>
            </a:pPr>
            <a:r>
              <a:rPr lang="en-ZA" sz="900" dirty="0">
                <a:solidFill>
                  <a:schemeClr val="bg1"/>
                </a:solidFill>
              </a:rPr>
              <a:t>Store process and maturity improvement: embed standards, controls, and ways of working that sustain performance. </a:t>
            </a:r>
          </a:p>
          <a:p>
            <a:pPr marL="230188" indent="-138113">
              <a:spcAft>
                <a:spcPts val="300"/>
              </a:spcAft>
              <a:buFont typeface="Arial" panose="020B0604020202020204" pitchFamily="34" charset="0"/>
              <a:buChar char="•"/>
            </a:pPr>
            <a:r>
              <a:rPr lang="en-ZA" sz="900" dirty="0">
                <a:solidFill>
                  <a:schemeClr val="bg1"/>
                </a:solidFill>
              </a:rPr>
              <a:t>Onboarding support for new projects: spare parts identification, specification, optimisation, and codification during commissioning and expansions. </a:t>
            </a:r>
          </a:p>
          <a:p>
            <a:pPr marL="230188" indent="-138113">
              <a:spcAft>
                <a:spcPts val="300"/>
              </a:spcAft>
              <a:buFont typeface="Arial" panose="020B0604020202020204" pitchFamily="34" charset="0"/>
              <a:buChar char="•"/>
            </a:pPr>
            <a:r>
              <a:rPr lang="en-ZA" sz="900" dirty="0">
                <a:solidFill>
                  <a:schemeClr val="bg1"/>
                </a:solidFill>
              </a:rPr>
              <a:t>Continuous optimisation (to an economically sensible level): prioritised improvement based on the Opportunity and Waste Analysis and ongoing performance signals. </a:t>
            </a:r>
          </a:p>
          <a:p>
            <a:pPr marL="230188" indent="-138113">
              <a:spcAft>
                <a:spcPts val="300"/>
              </a:spcAft>
              <a:buFont typeface="Arial" panose="020B0604020202020204" pitchFamily="34" charset="0"/>
              <a:buChar char="•"/>
            </a:pPr>
            <a:r>
              <a:rPr lang="en-ZA" sz="900" dirty="0">
                <a:solidFill>
                  <a:schemeClr val="bg1"/>
                </a:solidFill>
              </a:rPr>
              <a:t>Govern and maintain master data (BoMs, task links, codification, and criticality): keeping CMMS/EAM and the material master aligned so optimisation remains reliable.</a:t>
            </a:r>
          </a:p>
          <a:p>
            <a:pPr marL="230188" indent="-138113">
              <a:spcAft>
                <a:spcPts val="300"/>
              </a:spcAft>
              <a:buFont typeface="Arial" panose="020B0604020202020204" pitchFamily="34" charset="0"/>
              <a:buChar char="•"/>
            </a:pPr>
            <a:endParaRPr lang="en-ZA" sz="900" dirty="0">
              <a:solidFill>
                <a:schemeClr val="bg1"/>
              </a:solidFill>
            </a:endParaRPr>
          </a:p>
        </p:txBody>
      </p:sp>
      <p:sp>
        <p:nvSpPr>
          <p:cNvPr id="89" name="TextBox 88">
            <a:extLst>
              <a:ext uri="{FF2B5EF4-FFF2-40B4-BE49-F238E27FC236}">
                <a16:creationId xmlns:a16="http://schemas.microsoft.com/office/drawing/2014/main" id="{DC3C01D6-5263-A0F2-B71D-C0B2561AE253}"/>
              </a:ext>
            </a:extLst>
          </p:cNvPr>
          <p:cNvSpPr txBox="1"/>
          <p:nvPr/>
        </p:nvSpPr>
        <p:spPr>
          <a:xfrm>
            <a:off x="346476" y="7313089"/>
            <a:ext cx="6054051" cy="261610"/>
          </a:xfrm>
          <a:prstGeom prst="rect">
            <a:avLst/>
          </a:prstGeom>
          <a:noFill/>
        </p:spPr>
        <p:txBody>
          <a:bodyPr wrap="square">
            <a:spAutoFit/>
          </a:bodyPr>
          <a:lstStyle/>
          <a:p>
            <a:pPr marL="88900" defTabSz="612000">
              <a:buClr>
                <a:schemeClr val="bg1"/>
              </a:buClr>
              <a:buSzPct val="80000"/>
              <a:tabLst>
                <a:tab pos="180000" algn="l"/>
              </a:tabLst>
            </a:pPr>
            <a:r>
              <a:rPr lang="en-ZA" sz="1100" dirty="0">
                <a:solidFill>
                  <a:schemeClr val="bg1"/>
                </a:solidFill>
              </a:rPr>
              <a:t>Not a once-off exercise, a sustained optimisation discipline driven by risk and consequence</a:t>
            </a:r>
          </a:p>
        </p:txBody>
      </p:sp>
      <p:sp>
        <p:nvSpPr>
          <p:cNvPr id="5" name="TextBox 4">
            <a:extLst>
              <a:ext uri="{FF2B5EF4-FFF2-40B4-BE49-F238E27FC236}">
                <a16:creationId xmlns:a16="http://schemas.microsoft.com/office/drawing/2014/main" id="{25B88F29-E29A-29A8-6DC3-F815B039D430}"/>
              </a:ext>
            </a:extLst>
          </p:cNvPr>
          <p:cNvSpPr txBox="1"/>
          <p:nvPr/>
        </p:nvSpPr>
        <p:spPr>
          <a:xfrm>
            <a:off x="343349" y="4197031"/>
            <a:ext cx="2126381" cy="215444"/>
          </a:xfrm>
          <a:prstGeom prst="rect">
            <a:avLst/>
          </a:prstGeom>
          <a:noFill/>
        </p:spPr>
        <p:txBody>
          <a:bodyPr wrap="square">
            <a:sp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800" dirty="0">
                <a:solidFill>
                  <a:schemeClr val="bg1"/>
                </a:solidFill>
              </a:rPr>
              <a:t>Process and performance evaluation</a:t>
            </a:r>
          </a:p>
        </p:txBody>
      </p:sp>
      <p:sp>
        <p:nvSpPr>
          <p:cNvPr id="13" name="TextBox 12">
            <a:extLst>
              <a:ext uri="{FF2B5EF4-FFF2-40B4-BE49-F238E27FC236}">
                <a16:creationId xmlns:a16="http://schemas.microsoft.com/office/drawing/2014/main" id="{FCFE0C8A-C598-1DD5-7E3E-DB393B24137B}"/>
              </a:ext>
            </a:extLst>
          </p:cNvPr>
          <p:cNvSpPr txBox="1"/>
          <p:nvPr/>
        </p:nvSpPr>
        <p:spPr>
          <a:xfrm>
            <a:off x="2417084" y="4197031"/>
            <a:ext cx="2012157"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Spares profile identification</a:t>
            </a:r>
          </a:p>
        </p:txBody>
      </p:sp>
      <p:sp>
        <p:nvSpPr>
          <p:cNvPr id="28" name="TextBox 27">
            <a:extLst>
              <a:ext uri="{FF2B5EF4-FFF2-40B4-BE49-F238E27FC236}">
                <a16:creationId xmlns:a16="http://schemas.microsoft.com/office/drawing/2014/main" id="{76209969-270C-7FF0-3AD2-1B10DA2262ED}"/>
              </a:ext>
            </a:extLst>
          </p:cNvPr>
          <p:cNvSpPr txBox="1"/>
          <p:nvPr/>
        </p:nvSpPr>
        <p:spPr>
          <a:xfrm>
            <a:off x="4510400" y="4197031"/>
            <a:ext cx="1964702"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Waste and improvement diagnosis</a:t>
            </a:r>
          </a:p>
        </p:txBody>
      </p:sp>
      <p:sp>
        <p:nvSpPr>
          <p:cNvPr id="29" name="TextBox 28">
            <a:extLst>
              <a:ext uri="{FF2B5EF4-FFF2-40B4-BE49-F238E27FC236}">
                <a16:creationId xmlns:a16="http://schemas.microsoft.com/office/drawing/2014/main" id="{BDDC8347-248A-3601-7818-2AA1243FF5EB}"/>
              </a:ext>
            </a:extLst>
          </p:cNvPr>
          <p:cNvSpPr txBox="1"/>
          <p:nvPr/>
        </p:nvSpPr>
        <p:spPr>
          <a:xfrm>
            <a:off x="312353" y="5774320"/>
            <a:ext cx="2126381" cy="215444"/>
          </a:xfrm>
          <a:prstGeom prst="rect">
            <a:avLst/>
          </a:prstGeom>
          <a:noFill/>
        </p:spPr>
        <p:txBody>
          <a:bodyPr wrap="square">
            <a:sp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800" dirty="0">
                <a:solidFill>
                  <a:schemeClr val="bg1"/>
                </a:solidFill>
              </a:rPr>
              <a:t>Criticality-based service levels</a:t>
            </a:r>
          </a:p>
        </p:txBody>
      </p:sp>
      <p:sp>
        <p:nvSpPr>
          <p:cNvPr id="30" name="TextBox 29">
            <a:extLst>
              <a:ext uri="{FF2B5EF4-FFF2-40B4-BE49-F238E27FC236}">
                <a16:creationId xmlns:a16="http://schemas.microsoft.com/office/drawing/2014/main" id="{767FC120-49A4-91C1-5722-D9FFB3A9677F}"/>
              </a:ext>
            </a:extLst>
          </p:cNvPr>
          <p:cNvSpPr txBox="1"/>
          <p:nvPr/>
        </p:nvSpPr>
        <p:spPr>
          <a:xfrm>
            <a:off x="2400596" y="5774320"/>
            <a:ext cx="2328001"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Classification and per-item optimisation</a:t>
            </a:r>
          </a:p>
        </p:txBody>
      </p:sp>
    </p:spTree>
    <p:extLst>
      <p:ext uri="{BB962C8B-B14F-4D97-AF65-F5344CB8AC3E}">
        <p14:creationId xmlns:p14="http://schemas.microsoft.com/office/powerpoint/2010/main" val="122417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F766C-D58F-9C36-4D68-C74A86368FB7}"/>
            </a:ext>
          </a:extLst>
        </p:cNvPr>
        <p:cNvGrpSpPr/>
        <p:nvPr/>
      </p:nvGrpSpPr>
      <p:grpSpPr>
        <a:xfrm>
          <a:off x="0" y="0"/>
          <a:ext cx="0" cy="0"/>
          <a:chOff x="0" y="0"/>
          <a:chExt cx="0" cy="0"/>
        </a:xfrm>
      </p:grpSpPr>
      <p:sp>
        <p:nvSpPr>
          <p:cNvPr id="39" name="Rectangle: Single Corner Rounded 38">
            <a:extLst>
              <a:ext uri="{FF2B5EF4-FFF2-40B4-BE49-F238E27FC236}">
                <a16:creationId xmlns:a16="http://schemas.microsoft.com/office/drawing/2014/main" id="{5B49CD94-942A-2B0D-0E78-9F3DEAE89F9C}"/>
              </a:ext>
            </a:extLst>
          </p:cNvPr>
          <p:cNvSpPr/>
          <p:nvPr/>
        </p:nvSpPr>
        <p:spPr>
          <a:xfrm>
            <a:off x="333181" y="3032893"/>
            <a:ext cx="6191638" cy="475445"/>
          </a:xfrm>
          <a:prstGeom prst="round1Rect">
            <a:avLst>
              <a:gd name="adj" fmla="val 17172"/>
            </a:avLst>
          </a:prstGeom>
          <a:solidFill>
            <a:srgbClr val="465A7D"/>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9" name="Content Placeholder 8">
            <a:extLst>
              <a:ext uri="{FF2B5EF4-FFF2-40B4-BE49-F238E27FC236}">
                <a16:creationId xmlns:a16="http://schemas.microsoft.com/office/drawing/2014/main" id="{5D311E32-2E7C-985C-0D05-9A6749BF3ECF}"/>
              </a:ext>
            </a:extLst>
          </p:cNvPr>
          <p:cNvSpPr>
            <a:spLocks noGrp="1"/>
          </p:cNvSpPr>
          <p:nvPr>
            <p:ph sz="quarter" idx="18"/>
          </p:nvPr>
        </p:nvSpPr>
        <p:spPr>
          <a:xfrm>
            <a:off x="258944" y="1757421"/>
            <a:ext cx="6194858" cy="1182247"/>
          </a:xfrm>
        </p:spPr>
        <p:txBody>
          <a:bodyPr/>
          <a:lstStyle/>
          <a:p>
            <a:r>
              <a:rPr lang="en-US" dirty="0"/>
              <a:t>Effective spare parts optimisation starts with understanding the department’s process maturity, then the requirements, and finally expanding on the available improvement options</a:t>
            </a:r>
            <a:r>
              <a:rPr lang="en-ZA" dirty="0"/>
              <a:t>.  With this in hand, </a:t>
            </a:r>
            <a:r>
              <a:rPr lang="en-US" dirty="0"/>
              <a:t>organisations avoid blanket </a:t>
            </a:r>
            <a:r>
              <a:rPr lang="en-US" dirty="0" err="1"/>
              <a:t>optimisation</a:t>
            </a:r>
            <a:r>
              <a:rPr lang="en-US" dirty="0"/>
              <a:t> by opting for a tailor-made prioritised path forward.</a:t>
            </a:r>
            <a:r>
              <a:rPr lang="en-ZA" dirty="0"/>
              <a:t> The array of assessment options caters for that exact need.  </a:t>
            </a:r>
          </a:p>
          <a:p>
            <a:r>
              <a:rPr lang="en-ZA" dirty="0"/>
              <a:t>Combinations of </a:t>
            </a:r>
            <a:r>
              <a:rPr lang="en-US" dirty="0"/>
              <a:t>options, up to the entire assessment, may be valuable</a:t>
            </a:r>
            <a:r>
              <a:rPr lang="en-ZA" dirty="0"/>
              <a:t> depending on the requirements and circumstances. </a:t>
            </a:r>
          </a:p>
        </p:txBody>
      </p:sp>
      <p:sp>
        <p:nvSpPr>
          <p:cNvPr id="3" name="Text Placeholder 2">
            <a:extLst>
              <a:ext uri="{FF2B5EF4-FFF2-40B4-BE49-F238E27FC236}">
                <a16:creationId xmlns:a16="http://schemas.microsoft.com/office/drawing/2014/main" id="{3B39D2BE-E9EC-2626-F51D-161918775044}"/>
              </a:ext>
            </a:extLst>
          </p:cNvPr>
          <p:cNvSpPr>
            <a:spLocks noGrp="1"/>
          </p:cNvSpPr>
          <p:nvPr>
            <p:ph sz="quarter" idx="19"/>
          </p:nvPr>
        </p:nvSpPr>
        <p:spPr>
          <a:xfrm>
            <a:off x="329895" y="7939330"/>
            <a:ext cx="6194858" cy="1825356"/>
          </a:xfrm>
        </p:spPr>
        <p:txBody>
          <a:bodyPr/>
          <a:lstStyle/>
          <a:p>
            <a:r>
              <a:rPr lang="en-ZA" dirty="0"/>
              <a:t>Value</a:t>
            </a:r>
          </a:p>
          <a:p>
            <a:endParaRPr lang="en-GB" dirty="0"/>
          </a:p>
        </p:txBody>
      </p:sp>
      <p:sp>
        <p:nvSpPr>
          <p:cNvPr id="6" name="Title 5">
            <a:extLst>
              <a:ext uri="{FF2B5EF4-FFF2-40B4-BE49-F238E27FC236}">
                <a16:creationId xmlns:a16="http://schemas.microsoft.com/office/drawing/2014/main" id="{EAADD14A-8595-5685-D08A-59338509CF12}"/>
              </a:ext>
            </a:extLst>
          </p:cNvPr>
          <p:cNvSpPr>
            <a:spLocks noGrp="1"/>
          </p:cNvSpPr>
          <p:nvPr>
            <p:ph type="ctrTitle"/>
          </p:nvPr>
        </p:nvSpPr>
        <p:spPr>
          <a:xfrm>
            <a:off x="331200" y="242914"/>
            <a:ext cx="5000217" cy="554628"/>
          </a:xfrm>
        </p:spPr>
        <p:txBody>
          <a:bodyPr/>
          <a:lstStyle/>
          <a:p>
            <a:r>
              <a:rPr lang="en-US" dirty="0"/>
              <a:t>Unlocking Value through Smarter Upfront Assessment Options </a:t>
            </a:r>
            <a:endParaRPr lang="en-ZA" dirty="0"/>
          </a:p>
        </p:txBody>
      </p:sp>
      <p:sp>
        <p:nvSpPr>
          <p:cNvPr id="7" name="Subtitle 6">
            <a:extLst>
              <a:ext uri="{FF2B5EF4-FFF2-40B4-BE49-F238E27FC236}">
                <a16:creationId xmlns:a16="http://schemas.microsoft.com/office/drawing/2014/main" id="{3B98D3C2-156A-2529-07EA-611D6F1E2FB9}"/>
              </a:ext>
            </a:extLst>
          </p:cNvPr>
          <p:cNvSpPr>
            <a:spLocks noGrp="1"/>
          </p:cNvSpPr>
          <p:nvPr>
            <p:ph type="subTitle" idx="1"/>
          </p:nvPr>
        </p:nvSpPr>
        <p:spPr>
          <a:xfrm>
            <a:off x="331199" y="840426"/>
            <a:ext cx="4593226" cy="525600"/>
          </a:xfrm>
        </p:spPr>
        <p:txBody>
          <a:bodyPr/>
          <a:lstStyle/>
          <a:p>
            <a:pPr>
              <a:lnSpc>
                <a:spcPts val="1700"/>
              </a:lnSpc>
            </a:pPr>
            <a:r>
              <a:rPr lang="en-US" sz="1400" b="1" dirty="0"/>
              <a:t>Upfront assessment </a:t>
            </a:r>
            <a:r>
              <a:rPr lang="en-US" sz="1400" dirty="0"/>
              <a:t>ensures effort is focused where it delivers the greatest value.</a:t>
            </a:r>
            <a:endParaRPr lang="en-GB" sz="1400" dirty="0"/>
          </a:p>
        </p:txBody>
      </p:sp>
      <p:sp>
        <p:nvSpPr>
          <p:cNvPr id="5" name="Text Placeholder 4">
            <a:extLst>
              <a:ext uri="{FF2B5EF4-FFF2-40B4-BE49-F238E27FC236}">
                <a16:creationId xmlns:a16="http://schemas.microsoft.com/office/drawing/2014/main" id="{4D42D43D-480A-E8F6-ED81-F3223B09ED8E}"/>
              </a:ext>
            </a:extLst>
          </p:cNvPr>
          <p:cNvSpPr>
            <a:spLocks noGrp="1"/>
          </p:cNvSpPr>
          <p:nvPr>
            <p:ph type="body" sz="quarter" idx="4294967295"/>
          </p:nvPr>
        </p:nvSpPr>
        <p:spPr>
          <a:xfrm>
            <a:off x="253694" y="8273644"/>
            <a:ext cx="6225503" cy="1320800"/>
          </a:xfrm>
        </p:spPr>
        <p:txBody>
          <a:bodyPr/>
          <a:lstStyle/>
          <a:p>
            <a:pPr marL="4777" indent="0">
              <a:buNone/>
            </a:pPr>
            <a:r>
              <a:rPr lang="en-US" dirty="0"/>
              <a:t>The </a:t>
            </a:r>
            <a:r>
              <a:rPr lang="en-US" b="1" dirty="0"/>
              <a:t>upfront assessments </a:t>
            </a:r>
            <a:r>
              <a:rPr lang="en-ZA" dirty="0"/>
              <a:t>establish a factual baseline and reduce uncertainty about</a:t>
            </a:r>
            <a:r>
              <a:rPr lang="en-US" dirty="0"/>
              <a:t> what to fix, where to focus, and why it matters. With this foundation in place, organisations can confidently progress to </a:t>
            </a:r>
            <a:r>
              <a:rPr lang="en-US" b="1" dirty="0"/>
              <a:t>spare parts optimisation</a:t>
            </a:r>
            <a:r>
              <a:rPr lang="en-US" dirty="0"/>
              <a:t>, applying the appropriate models and service levels only where they are justified. </a:t>
            </a:r>
          </a:p>
          <a:p>
            <a:pPr marL="4777" indent="0">
              <a:buNone/>
            </a:pPr>
            <a:endParaRPr lang="en-US" dirty="0"/>
          </a:p>
          <a:p>
            <a:pPr marL="4777" indent="0">
              <a:buNone/>
            </a:pPr>
            <a:r>
              <a:rPr lang="en-US" dirty="0"/>
              <a:t>This ensures that optimisation efforts are proportionate, evidence-based, and directly linked to risk reduction, uptime protection, and capital efficiency.</a:t>
            </a:r>
            <a:endParaRPr lang="en-ZA" dirty="0"/>
          </a:p>
        </p:txBody>
      </p:sp>
      <p:sp>
        <p:nvSpPr>
          <p:cNvPr id="12" name="Rectangle 11">
            <a:extLst>
              <a:ext uri="{FF2B5EF4-FFF2-40B4-BE49-F238E27FC236}">
                <a16:creationId xmlns:a16="http://schemas.microsoft.com/office/drawing/2014/main" id="{A1987654-3626-971B-52AB-516E37136D84}"/>
              </a:ext>
            </a:extLst>
          </p:cNvPr>
          <p:cNvSpPr/>
          <p:nvPr/>
        </p:nvSpPr>
        <p:spPr>
          <a:xfrm>
            <a:off x="329895" y="3518028"/>
            <a:ext cx="6194858" cy="1217357"/>
          </a:xfrm>
          <a:prstGeom prst="rect">
            <a:avLst/>
          </a:prstGeom>
          <a:solidFill>
            <a:srgbClr val="465A7D"/>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pic>
        <p:nvPicPr>
          <p:cNvPr id="8" name="Picture 7">
            <a:extLst>
              <a:ext uri="{FF2B5EF4-FFF2-40B4-BE49-F238E27FC236}">
                <a16:creationId xmlns:a16="http://schemas.microsoft.com/office/drawing/2014/main" id="{9EE3543B-B8B6-97ED-C64D-E964A7E75318}"/>
              </a:ext>
            </a:extLst>
          </p:cNvPr>
          <p:cNvPicPr>
            <a:picLocks noChangeAspect="1"/>
          </p:cNvPicPr>
          <p:nvPr/>
        </p:nvPicPr>
        <p:blipFill>
          <a:blip r:embed="rId2"/>
          <a:stretch>
            <a:fillRect/>
          </a:stretch>
        </p:blipFill>
        <p:spPr>
          <a:xfrm>
            <a:off x="546708" y="3606204"/>
            <a:ext cx="1017379" cy="1017379"/>
          </a:xfrm>
          <a:prstGeom prst="rect">
            <a:avLst/>
          </a:prstGeom>
        </p:spPr>
      </p:pic>
      <p:sp>
        <p:nvSpPr>
          <p:cNvPr id="10" name="TextBox 9">
            <a:extLst>
              <a:ext uri="{FF2B5EF4-FFF2-40B4-BE49-F238E27FC236}">
                <a16:creationId xmlns:a16="http://schemas.microsoft.com/office/drawing/2014/main" id="{C64D74BB-F68F-8089-6081-08DA5457D60D}"/>
              </a:ext>
            </a:extLst>
          </p:cNvPr>
          <p:cNvSpPr txBox="1"/>
          <p:nvPr/>
        </p:nvSpPr>
        <p:spPr>
          <a:xfrm>
            <a:off x="658099" y="3258579"/>
            <a:ext cx="3465978"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Process and performance evaluation</a:t>
            </a:r>
          </a:p>
        </p:txBody>
      </p:sp>
      <p:grpSp>
        <p:nvGrpSpPr>
          <p:cNvPr id="4" name="Group 3">
            <a:extLst>
              <a:ext uri="{FF2B5EF4-FFF2-40B4-BE49-F238E27FC236}">
                <a16:creationId xmlns:a16="http://schemas.microsoft.com/office/drawing/2014/main" id="{12CC283E-3B1F-5CB7-9232-CCFBF6845DE8}"/>
              </a:ext>
            </a:extLst>
          </p:cNvPr>
          <p:cNvGrpSpPr/>
          <p:nvPr/>
        </p:nvGrpSpPr>
        <p:grpSpPr>
          <a:xfrm>
            <a:off x="458108" y="3132230"/>
            <a:ext cx="266064" cy="266064"/>
            <a:chOff x="209649" y="2689096"/>
            <a:chExt cx="266064" cy="266064"/>
          </a:xfrm>
        </p:grpSpPr>
        <p:sp>
          <p:nvSpPr>
            <p:cNvPr id="22" name="Oval 21">
              <a:extLst>
                <a:ext uri="{FF2B5EF4-FFF2-40B4-BE49-F238E27FC236}">
                  <a16:creationId xmlns:a16="http://schemas.microsoft.com/office/drawing/2014/main" id="{2ACADCB1-3227-E3EE-9893-C49454CAF223}"/>
                </a:ext>
              </a:extLst>
            </p:cNvPr>
            <p:cNvSpPr/>
            <p:nvPr/>
          </p:nvSpPr>
          <p:spPr>
            <a:xfrm>
              <a:off x="209649" y="2689096"/>
              <a:ext cx="266064" cy="266064"/>
            </a:xfrm>
            <a:prstGeom prst="ellipse">
              <a:avLst/>
            </a:prstGeom>
            <a:solidFill>
              <a:schemeClr val="tx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31" name="TextBox 30">
              <a:extLst>
                <a:ext uri="{FF2B5EF4-FFF2-40B4-BE49-F238E27FC236}">
                  <a16:creationId xmlns:a16="http://schemas.microsoft.com/office/drawing/2014/main" id="{16E2F5EA-BE34-2C65-D7BC-E5B122D0A4F2}"/>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1</a:t>
              </a:r>
            </a:p>
          </p:txBody>
        </p:sp>
      </p:grpSp>
      <p:sp>
        <p:nvSpPr>
          <p:cNvPr id="32" name="TextBox 31">
            <a:extLst>
              <a:ext uri="{FF2B5EF4-FFF2-40B4-BE49-F238E27FC236}">
                <a16:creationId xmlns:a16="http://schemas.microsoft.com/office/drawing/2014/main" id="{85B977B0-2138-C065-D177-C55FD4CCCA7D}"/>
              </a:ext>
            </a:extLst>
          </p:cNvPr>
          <p:cNvSpPr txBox="1"/>
          <p:nvPr/>
        </p:nvSpPr>
        <p:spPr>
          <a:xfrm>
            <a:off x="651748" y="3060418"/>
            <a:ext cx="3321867" cy="261610"/>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Spare Parts Maturity Assessment</a:t>
            </a:r>
          </a:p>
        </p:txBody>
      </p:sp>
      <p:sp>
        <p:nvSpPr>
          <p:cNvPr id="16" name="Rectangle 15">
            <a:extLst>
              <a:ext uri="{FF2B5EF4-FFF2-40B4-BE49-F238E27FC236}">
                <a16:creationId xmlns:a16="http://schemas.microsoft.com/office/drawing/2014/main" id="{634C7B8A-D46B-687F-31FA-1AD4BE530070}"/>
              </a:ext>
            </a:extLst>
          </p:cNvPr>
          <p:cNvSpPr/>
          <p:nvPr/>
        </p:nvSpPr>
        <p:spPr>
          <a:xfrm>
            <a:off x="1741552" y="3528664"/>
            <a:ext cx="4783202" cy="1103625"/>
          </a:xfrm>
          <a:prstGeom prst="rect">
            <a:avLst/>
          </a:prstGeom>
          <a:no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80975" indent="-176213"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Assesses 13 core MRO spare parts management processes across 63 structured verification points, covering people, processes, data, governance, and system enablement.</a:t>
            </a:r>
          </a:p>
          <a:p>
            <a:pPr marL="180975" indent="-176213" defTabSz="612000">
              <a:spcAft>
                <a:spcPts val="600"/>
              </a:spcAft>
              <a:buClr>
                <a:schemeClr val="bg1"/>
              </a:buClr>
              <a:buSzPct val="80000"/>
              <a:buFont typeface="Arial" panose="020B0604020202020204" pitchFamily="34" charset="0"/>
              <a:buChar char="•"/>
              <a:tabLst>
                <a:tab pos="180000" algn="l"/>
              </a:tabLst>
            </a:pPr>
            <a:r>
              <a:rPr lang="en-ZA" sz="900" dirty="0">
                <a:solidFill>
                  <a:schemeClr val="bg1"/>
                </a:solidFill>
              </a:rPr>
              <a:t>This gives insight as to whether the basic spare functions and processes are being done right.</a:t>
            </a:r>
          </a:p>
          <a:p>
            <a:pPr marL="180975" indent="-176213"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Delivers a prioritised, phased improvement plan.</a:t>
            </a:r>
            <a:endParaRPr lang="en-GB" sz="1000" dirty="0">
              <a:solidFill>
                <a:schemeClr val="bg1"/>
              </a:solidFill>
            </a:endParaRPr>
          </a:p>
        </p:txBody>
      </p:sp>
      <p:sp>
        <p:nvSpPr>
          <p:cNvPr id="41" name="Rectangle: Single Corner Rounded 40">
            <a:extLst>
              <a:ext uri="{FF2B5EF4-FFF2-40B4-BE49-F238E27FC236}">
                <a16:creationId xmlns:a16="http://schemas.microsoft.com/office/drawing/2014/main" id="{DB6326B8-C936-2DE5-E83A-5318E107847E}"/>
              </a:ext>
            </a:extLst>
          </p:cNvPr>
          <p:cNvSpPr/>
          <p:nvPr/>
        </p:nvSpPr>
        <p:spPr>
          <a:xfrm>
            <a:off x="333181" y="4779001"/>
            <a:ext cx="6191638" cy="475445"/>
          </a:xfrm>
          <a:prstGeom prst="round1Rect">
            <a:avLst>
              <a:gd name="adj" fmla="val 17172"/>
            </a:avLst>
          </a:prstGeom>
          <a:solidFill>
            <a:srgbClr val="74839D"/>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42" name="Rectangle 41">
            <a:extLst>
              <a:ext uri="{FF2B5EF4-FFF2-40B4-BE49-F238E27FC236}">
                <a16:creationId xmlns:a16="http://schemas.microsoft.com/office/drawing/2014/main" id="{D8B59BB3-7381-36CF-7B52-7B2CDCE7BA66}"/>
              </a:ext>
            </a:extLst>
          </p:cNvPr>
          <p:cNvSpPr/>
          <p:nvPr/>
        </p:nvSpPr>
        <p:spPr>
          <a:xfrm>
            <a:off x="329895" y="5264136"/>
            <a:ext cx="6194858" cy="1164570"/>
          </a:xfrm>
          <a:prstGeom prst="rect">
            <a:avLst/>
          </a:prstGeom>
          <a:solidFill>
            <a:srgbClr val="74839D"/>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44" name="TextBox 43">
            <a:extLst>
              <a:ext uri="{FF2B5EF4-FFF2-40B4-BE49-F238E27FC236}">
                <a16:creationId xmlns:a16="http://schemas.microsoft.com/office/drawing/2014/main" id="{A88EF0C2-2BD0-78B9-34BA-A610D3594D2D}"/>
              </a:ext>
            </a:extLst>
          </p:cNvPr>
          <p:cNvSpPr txBox="1"/>
          <p:nvPr/>
        </p:nvSpPr>
        <p:spPr>
          <a:xfrm>
            <a:off x="658099" y="5004687"/>
            <a:ext cx="3465978"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Waste and improvement diagnosis</a:t>
            </a:r>
          </a:p>
        </p:txBody>
      </p:sp>
      <p:grpSp>
        <p:nvGrpSpPr>
          <p:cNvPr id="45" name="Group 44">
            <a:extLst>
              <a:ext uri="{FF2B5EF4-FFF2-40B4-BE49-F238E27FC236}">
                <a16:creationId xmlns:a16="http://schemas.microsoft.com/office/drawing/2014/main" id="{11F7B767-6E18-FFAB-35B1-E90A7B84CDCC}"/>
              </a:ext>
            </a:extLst>
          </p:cNvPr>
          <p:cNvGrpSpPr/>
          <p:nvPr/>
        </p:nvGrpSpPr>
        <p:grpSpPr>
          <a:xfrm>
            <a:off x="458108" y="4878338"/>
            <a:ext cx="266064" cy="266064"/>
            <a:chOff x="209649" y="2689096"/>
            <a:chExt cx="266064" cy="266064"/>
          </a:xfrm>
        </p:grpSpPr>
        <p:sp>
          <p:nvSpPr>
            <p:cNvPr id="46" name="Oval 45">
              <a:extLst>
                <a:ext uri="{FF2B5EF4-FFF2-40B4-BE49-F238E27FC236}">
                  <a16:creationId xmlns:a16="http://schemas.microsoft.com/office/drawing/2014/main" id="{C9BA66C0-2C70-6C57-E9E6-8BD626D240CE}"/>
                </a:ext>
              </a:extLst>
            </p:cNvPr>
            <p:cNvSpPr/>
            <p:nvPr/>
          </p:nvSpPr>
          <p:spPr>
            <a:xfrm>
              <a:off x="209649" y="2689096"/>
              <a:ext cx="266064" cy="266064"/>
            </a:xfrm>
            <a:prstGeom prst="ellipse">
              <a:avLst/>
            </a:prstGeom>
            <a:solidFill>
              <a:schemeClr val="tx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47" name="TextBox 46">
              <a:extLst>
                <a:ext uri="{FF2B5EF4-FFF2-40B4-BE49-F238E27FC236}">
                  <a16:creationId xmlns:a16="http://schemas.microsoft.com/office/drawing/2014/main" id="{486F40D8-F02A-9B0B-0EED-FF187043071D}"/>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2</a:t>
              </a:r>
            </a:p>
          </p:txBody>
        </p:sp>
      </p:grpSp>
      <p:sp>
        <p:nvSpPr>
          <p:cNvPr id="48" name="TextBox 47">
            <a:extLst>
              <a:ext uri="{FF2B5EF4-FFF2-40B4-BE49-F238E27FC236}">
                <a16:creationId xmlns:a16="http://schemas.microsoft.com/office/drawing/2014/main" id="{6F9C8CB4-1C71-AF0F-DF4C-723DDC9E7FC5}"/>
              </a:ext>
            </a:extLst>
          </p:cNvPr>
          <p:cNvSpPr txBox="1"/>
          <p:nvPr/>
        </p:nvSpPr>
        <p:spPr>
          <a:xfrm>
            <a:off x="651748" y="4806526"/>
            <a:ext cx="3321867" cy="261610"/>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MRO Spare Parts Profile and KPI Analysis</a:t>
            </a:r>
          </a:p>
        </p:txBody>
      </p:sp>
      <p:sp>
        <p:nvSpPr>
          <p:cNvPr id="50" name="Rectangle 49">
            <a:extLst>
              <a:ext uri="{FF2B5EF4-FFF2-40B4-BE49-F238E27FC236}">
                <a16:creationId xmlns:a16="http://schemas.microsoft.com/office/drawing/2014/main" id="{0E9D34AD-0EEF-B995-986B-E6AE81CA9FAF}"/>
              </a:ext>
            </a:extLst>
          </p:cNvPr>
          <p:cNvSpPr/>
          <p:nvPr/>
        </p:nvSpPr>
        <p:spPr>
          <a:xfrm>
            <a:off x="1741552" y="5274772"/>
            <a:ext cx="4783202" cy="1103625"/>
          </a:xfrm>
          <a:prstGeom prst="rect">
            <a:avLst/>
          </a:prstGeom>
          <a:no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80975"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Data-driven review of stock value vs. demand across the spare parts portfolio.  </a:t>
            </a:r>
          </a:p>
          <a:p>
            <a:pPr marL="180975"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This is used to motivate the optimization methodology to be used.  </a:t>
            </a:r>
          </a:p>
          <a:p>
            <a:pPr marL="180975" indent="-171450" defTabSz="612000">
              <a:spcAft>
                <a:spcPts val="600"/>
              </a:spcAft>
              <a:buClr>
                <a:schemeClr val="bg1"/>
              </a:buClr>
              <a:buSzPct val="80000"/>
              <a:buFont typeface="Arial" panose="020B0604020202020204" pitchFamily="34" charset="0"/>
              <a:buChar char="•"/>
              <a:tabLst>
                <a:tab pos="180000" algn="l"/>
              </a:tabLst>
            </a:pPr>
            <a:r>
              <a:rPr lang="en-ZA" sz="900" dirty="0">
                <a:solidFill>
                  <a:schemeClr val="bg1"/>
                </a:solidFill>
              </a:rPr>
              <a:t>Reporting evaluation looks at the KPI’s which governs and directs the system.  It evaluates what are used and how they are used.</a:t>
            </a:r>
            <a:endParaRPr lang="en-GB" sz="1000" dirty="0">
              <a:solidFill>
                <a:schemeClr val="bg1"/>
              </a:solidFill>
            </a:endParaRPr>
          </a:p>
        </p:txBody>
      </p:sp>
      <p:pic>
        <p:nvPicPr>
          <p:cNvPr id="11" name="Picture 10">
            <a:extLst>
              <a:ext uri="{FF2B5EF4-FFF2-40B4-BE49-F238E27FC236}">
                <a16:creationId xmlns:a16="http://schemas.microsoft.com/office/drawing/2014/main" id="{E6C008EA-CE6A-20E5-2238-D5264CE832AA}"/>
              </a:ext>
            </a:extLst>
          </p:cNvPr>
          <p:cNvPicPr>
            <a:picLocks noChangeAspect="1"/>
          </p:cNvPicPr>
          <p:nvPr/>
        </p:nvPicPr>
        <p:blipFill>
          <a:blip r:embed="rId3"/>
          <a:stretch>
            <a:fillRect/>
          </a:stretch>
        </p:blipFill>
        <p:spPr>
          <a:xfrm>
            <a:off x="533279" y="5330371"/>
            <a:ext cx="1030808" cy="1030808"/>
          </a:xfrm>
          <a:prstGeom prst="rect">
            <a:avLst/>
          </a:prstGeom>
        </p:spPr>
      </p:pic>
      <p:sp>
        <p:nvSpPr>
          <p:cNvPr id="51" name="Rectangle: Single Corner Rounded 50">
            <a:extLst>
              <a:ext uri="{FF2B5EF4-FFF2-40B4-BE49-F238E27FC236}">
                <a16:creationId xmlns:a16="http://schemas.microsoft.com/office/drawing/2014/main" id="{6B9C41EE-A2DE-9B77-0EF7-2DA954132683}"/>
              </a:ext>
            </a:extLst>
          </p:cNvPr>
          <p:cNvSpPr/>
          <p:nvPr/>
        </p:nvSpPr>
        <p:spPr>
          <a:xfrm>
            <a:off x="333115" y="6504006"/>
            <a:ext cx="6191638" cy="475445"/>
          </a:xfrm>
          <a:prstGeom prst="round1Rect">
            <a:avLst>
              <a:gd name="adj" fmla="val 17172"/>
            </a:avLst>
          </a:prstGeom>
          <a:solidFill>
            <a:srgbClr val="A3ACBE"/>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52" name="Rectangle 51">
            <a:extLst>
              <a:ext uri="{FF2B5EF4-FFF2-40B4-BE49-F238E27FC236}">
                <a16:creationId xmlns:a16="http://schemas.microsoft.com/office/drawing/2014/main" id="{2E418325-B1B6-1074-008E-219CBF54B474}"/>
              </a:ext>
            </a:extLst>
          </p:cNvPr>
          <p:cNvSpPr/>
          <p:nvPr/>
        </p:nvSpPr>
        <p:spPr>
          <a:xfrm>
            <a:off x="329829" y="6989141"/>
            <a:ext cx="6194858" cy="1164570"/>
          </a:xfrm>
          <a:prstGeom prst="rect">
            <a:avLst/>
          </a:prstGeom>
          <a:solidFill>
            <a:srgbClr val="A3ACBE"/>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53" name="TextBox 52">
            <a:extLst>
              <a:ext uri="{FF2B5EF4-FFF2-40B4-BE49-F238E27FC236}">
                <a16:creationId xmlns:a16="http://schemas.microsoft.com/office/drawing/2014/main" id="{575154B8-2014-5509-2CD4-D143F160FB42}"/>
              </a:ext>
            </a:extLst>
          </p:cNvPr>
          <p:cNvSpPr txBox="1"/>
          <p:nvPr/>
        </p:nvSpPr>
        <p:spPr>
          <a:xfrm>
            <a:off x="658033" y="6729692"/>
            <a:ext cx="3465978"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Value and risk baseline</a:t>
            </a:r>
          </a:p>
        </p:txBody>
      </p:sp>
      <p:grpSp>
        <p:nvGrpSpPr>
          <p:cNvPr id="54" name="Group 53">
            <a:extLst>
              <a:ext uri="{FF2B5EF4-FFF2-40B4-BE49-F238E27FC236}">
                <a16:creationId xmlns:a16="http://schemas.microsoft.com/office/drawing/2014/main" id="{76D07DE3-503B-3D6D-8649-55D9A1B82183}"/>
              </a:ext>
            </a:extLst>
          </p:cNvPr>
          <p:cNvGrpSpPr/>
          <p:nvPr/>
        </p:nvGrpSpPr>
        <p:grpSpPr>
          <a:xfrm>
            <a:off x="458042" y="6603343"/>
            <a:ext cx="266064" cy="266064"/>
            <a:chOff x="209649" y="2689096"/>
            <a:chExt cx="266064" cy="266064"/>
          </a:xfrm>
        </p:grpSpPr>
        <p:sp>
          <p:nvSpPr>
            <p:cNvPr id="55" name="Oval 54">
              <a:extLst>
                <a:ext uri="{FF2B5EF4-FFF2-40B4-BE49-F238E27FC236}">
                  <a16:creationId xmlns:a16="http://schemas.microsoft.com/office/drawing/2014/main" id="{D7E39B8C-1E17-3087-A73A-5C47A6A3EFB7}"/>
                </a:ext>
              </a:extLst>
            </p:cNvPr>
            <p:cNvSpPr/>
            <p:nvPr/>
          </p:nvSpPr>
          <p:spPr>
            <a:xfrm>
              <a:off x="209649" y="2689096"/>
              <a:ext cx="266064" cy="266064"/>
            </a:xfrm>
            <a:prstGeom prst="ellipse">
              <a:avLst/>
            </a:prstGeom>
            <a:solidFill>
              <a:schemeClr val="tx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56" name="TextBox 55">
              <a:extLst>
                <a:ext uri="{FF2B5EF4-FFF2-40B4-BE49-F238E27FC236}">
                  <a16:creationId xmlns:a16="http://schemas.microsoft.com/office/drawing/2014/main" id="{7EBC9CF8-74B5-A45A-4146-92AA19BDA492}"/>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3</a:t>
              </a:r>
            </a:p>
          </p:txBody>
        </p:sp>
      </p:grpSp>
      <p:sp>
        <p:nvSpPr>
          <p:cNvPr id="57" name="TextBox 56">
            <a:extLst>
              <a:ext uri="{FF2B5EF4-FFF2-40B4-BE49-F238E27FC236}">
                <a16:creationId xmlns:a16="http://schemas.microsoft.com/office/drawing/2014/main" id="{D813630A-E304-9D44-D7A5-D4AFF3091982}"/>
              </a:ext>
            </a:extLst>
          </p:cNvPr>
          <p:cNvSpPr txBox="1"/>
          <p:nvPr/>
        </p:nvSpPr>
        <p:spPr>
          <a:xfrm>
            <a:off x="651682" y="6531531"/>
            <a:ext cx="3321867" cy="261610"/>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Spare Parts Opportunity and Waste Analysis</a:t>
            </a:r>
          </a:p>
        </p:txBody>
      </p:sp>
      <p:sp>
        <p:nvSpPr>
          <p:cNvPr id="58" name="Rectangle 57">
            <a:extLst>
              <a:ext uri="{FF2B5EF4-FFF2-40B4-BE49-F238E27FC236}">
                <a16:creationId xmlns:a16="http://schemas.microsoft.com/office/drawing/2014/main" id="{78D90AFC-16FE-2216-BC72-B6DE210A0665}"/>
              </a:ext>
            </a:extLst>
          </p:cNvPr>
          <p:cNvSpPr/>
          <p:nvPr/>
        </p:nvSpPr>
        <p:spPr>
          <a:xfrm>
            <a:off x="1741486" y="6999777"/>
            <a:ext cx="4783202" cy="1103625"/>
          </a:xfrm>
          <a:prstGeom prst="rect">
            <a:avLst/>
          </a:prstGeom>
          <a:no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80975" indent="-171450" defTabSz="612000">
              <a:spcAft>
                <a:spcPts val="600"/>
              </a:spcAft>
              <a:buClr>
                <a:schemeClr val="bg1"/>
              </a:buClr>
              <a:buSzPct val="80000"/>
              <a:buFont typeface="Arial" panose="020B0604020202020204" pitchFamily="34" charset="0"/>
              <a:buChar char="•"/>
              <a:tabLst>
                <a:tab pos="180000" algn="l"/>
              </a:tabLst>
            </a:pPr>
            <a:r>
              <a:rPr lang="en-ZA" sz="900" dirty="0">
                <a:solidFill>
                  <a:schemeClr val="bg1"/>
                </a:solidFill>
              </a:rPr>
              <a:t>Analys current management practices and processes to broaden the improvement options.  </a:t>
            </a:r>
          </a:p>
          <a:p>
            <a:pPr marL="180975" indent="-171450" defTabSz="612000">
              <a:spcAft>
                <a:spcPts val="600"/>
              </a:spcAft>
              <a:buClr>
                <a:schemeClr val="bg1"/>
              </a:buClr>
              <a:buSzPct val="80000"/>
              <a:buFont typeface="Arial" panose="020B0604020202020204" pitchFamily="34" charset="0"/>
              <a:buChar char="•"/>
              <a:tabLst>
                <a:tab pos="180000" algn="l"/>
              </a:tabLst>
            </a:pPr>
            <a:r>
              <a:rPr lang="en-ZA" sz="900" dirty="0">
                <a:solidFill>
                  <a:schemeClr val="bg1"/>
                </a:solidFill>
              </a:rPr>
              <a:t>This evaluation ads to and informs the improvement plant.</a:t>
            </a:r>
          </a:p>
        </p:txBody>
      </p:sp>
      <p:pic>
        <p:nvPicPr>
          <p:cNvPr id="19" name="Picture 18">
            <a:extLst>
              <a:ext uri="{FF2B5EF4-FFF2-40B4-BE49-F238E27FC236}">
                <a16:creationId xmlns:a16="http://schemas.microsoft.com/office/drawing/2014/main" id="{458EDAC0-9A6C-007C-6C1E-571770031B41}"/>
              </a:ext>
            </a:extLst>
          </p:cNvPr>
          <p:cNvPicPr>
            <a:picLocks/>
          </p:cNvPicPr>
          <p:nvPr/>
        </p:nvPicPr>
        <p:blipFill>
          <a:blip r:embed="rId4"/>
          <a:stretch>
            <a:fillRect/>
          </a:stretch>
        </p:blipFill>
        <p:spPr>
          <a:xfrm>
            <a:off x="552871" y="7042507"/>
            <a:ext cx="1030808" cy="1030808"/>
          </a:xfrm>
          <a:prstGeom prst="rect">
            <a:avLst/>
          </a:prstGeom>
        </p:spPr>
      </p:pic>
    </p:spTree>
    <p:extLst>
      <p:ext uri="{BB962C8B-B14F-4D97-AF65-F5344CB8AC3E}">
        <p14:creationId xmlns:p14="http://schemas.microsoft.com/office/powerpoint/2010/main" val="2475239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1CF7CE-D5A5-B978-36A2-D15C6EB1479C}"/>
              </a:ext>
            </a:extLst>
          </p:cNvPr>
          <p:cNvSpPr/>
          <p:nvPr/>
        </p:nvSpPr>
        <p:spPr>
          <a:xfrm>
            <a:off x="323984" y="7158012"/>
            <a:ext cx="6196160" cy="1405957"/>
          </a:xfrm>
          <a:prstGeom prst="rect">
            <a:avLst/>
          </a:prstGeom>
          <a:solidFill>
            <a:schemeClr val="accent1">
              <a:lumMod val="75000"/>
              <a:alpha val="6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endParaRPr lang="en-ZA" sz="900" dirty="0">
              <a:solidFill>
                <a:schemeClr val="bg1"/>
              </a:solidFill>
            </a:endParaRPr>
          </a:p>
        </p:txBody>
      </p:sp>
      <p:sp>
        <p:nvSpPr>
          <p:cNvPr id="6" name="Rectangle 5">
            <a:extLst>
              <a:ext uri="{FF2B5EF4-FFF2-40B4-BE49-F238E27FC236}">
                <a16:creationId xmlns:a16="http://schemas.microsoft.com/office/drawing/2014/main" id="{766DE1BA-FEE5-AFBE-97A5-C1755008E36B}"/>
              </a:ext>
            </a:extLst>
          </p:cNvPr>
          <p:cNvSpPr/>
          <p:nvPr/>
        </p:nvSpPr>
        <p:spPr>
          <a:xfrm>
            <a:off x="323983" y="5001930"/>
            <a:ext cx="6196161" cy="1590610"/>
          </a:xfrm>
          <a:prstGeom prst="rect">
            <a:avLst/>
          </a:prstGeom>
          <a:solidFill>
            <a:schemeClr val="accent1">
              <a:lumMod val="75000"/>
              <a:alpha val="7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defTabSz="612000">
              <a:spcAft>
                <a:spcPts val="600"/>
              </a:spcAft>
              <a:buClr>
                <a:schemeClr val="bg1"/>
              </a:buClr>
              <a:buSzPct val="80000"/>
              <a:tabLst>
                <a:tab pos="180000" algn="l"/>
              </a:tabLst>
            </a:pPr>
            <a:endParaRPr lang="en-ZA" sz="900" dirty="0">
              <a:solidFill>
                <a:schemeClr val="bg1"/>
              </a:solidFill>
            </a:endParaRPr>
          </a:p>
        </p:txBody>
      </p:sp>
      <p:sp>
        <p:nvSpPr>
          <p:cNvPr id="2" name="Rectangle 1">
            <a:extLst>
              <a:ext uri="{FF2B5EF4-FFF2-40B4-BE49-F238E27FC236}">
                <a16:creationId xmlns:a16="http://schemas.microsoft.com/office/drawing/2014/main" id="{F0D5C5EF-CE21-29BF-96FC-A120209AF793}"/>
              </a:ext>
            </a:extLst>
          </p:cNvPr>
          <p:cNvSpPr/>
          <p:nvPr/>
        </p:nvSpPr>
        <p:spPr>
          <a:xfrm>
            <a:off x="323984" y="3064411"/>
            <a:ext cx="6194856" cy="1373409"/>
          </a:xfrm>
          <a:prstGeom prst="rect">
            <a:avLst/>
          </a:prstGeom>
          <a:solidFill>
            <a:schemeClr val="accent1">
              <a:lumMod val="75000"/>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endParaRPr lang="en-GB" sz="1000" dirty="0">
              <a:solidFill>
                <a:schemeClr val="bg1"/>
              </a:solidFill>
            </a:endParaRPr>
          </a:p>
        </p:txBody>
      </p:sp>
      <p:sp>
        <p:nvSpPr>
          <p:cNvPr id="7" name="Content Placeholder 6">
            <a:extLst>
              <a:ext uri="{FF2B5EF4-FFF2-40B4-BE49-F238E27FC236}">
                <a16:creationId xmlns:a16="http://schemas.microsoft.com/office/drawing/2014/main" id="{14D2E7E7-23D3-2A51-3489-CF1CBF657D8A}"/>
              </a:ext>
            </a:extLst>
          </p:cNvPr>
          <p:cNvSpPr>
            <a:spLocks noGrp="1"/>
          </p:cNvSpPr>
          <p:nvPr>
            <p:ph sz="quarter" idx="18"/>
          </p:nvPr>
        </p:nvSpPr>
        <p:spPr>
          <a:xfrm>
            <a:off x="233639" y="1833838"/>
            <a:ext cx="6194858" cy="897024"/>
          </a:xfrm>
        </p:spPr>
        <p:txBody>
          <a:bodyPr/>
          <a:lstStyle/>
          <a:p>
            <a:r>
              <a:rPr lang="en-US" dirty="0"/>
              <a:t>An assessment provides clarity, while </a:t>
            </a:r>
            <a:r>
              <a:rPr lang="en-US" b="1" dirty="0"/>
              <a:t>optimisation</a:t>
            </a:r>
            <a:r>
              <a:rPr lang="en-US" dirty="0"/>
              <a:t> turns insight into action. Using risk, demand behaviour, and consequence of failure, spare parts optimisation sets stock levels deliberately to protect uptime while avoiding unnecessary capital investment.</a:t>
            </a:r>
            <a:endParaRPr lang="en-ZA" dirty="0"/>
          </a:p>
        </p:txBody>
      </p:sp>
      <p:sp>
        <p:nvSpPr>
          <p:cNvPr id="4" name="Title 3">
            <a:extLst>
              <a:ext uri="{FF2B5EF4-FFF2-40B4-BE49-F238E27FC236}">
                <a16:creationId xmlns:a16="http://schemas.microsoft.com/office/drawing/2014/main" id="{DA2E1B69-A91A-EBCB-9DFF-346004011EE0}"/>
              </a:ext>
            </a:extLst>
          </p:cNvPr>
          <p:cNvSpPr>
            <a:spLocks noGrp="1"/>
          </p:cNvSpPr>
          <p:nvPr>
            <p:ph type="ctrTitle"/>
          </p:nvPr>
        </p:nvSpPr>
        <p:spPr>
          <a:xfrm>
            <a:off x="319171" y="242914"/>
            <a:ext cx="4252830" cy="554628"/>
          </a:xfrm>
        </p:spPr>
        <p:txBody>
          <a:bodyPr/>
          <a:lstStyle/>
          <a:p>
            <a:r>
              <a:rPr lang="en-US" dirty="0"/>
              <a:t>Unlocking Value through Smarter Stock Level Optimisation Solutions</a:t>
            </a:r>
            <a:endParaRPr lang="en-GB" dirty="0"/>
          </a:p>
        </p:txBody>
      </p:sp>
      <p:sp>
        <p:nvSpPr>
          <p:cNvPr id="5" name="Subtitle 4">
            <a:extLst>
              <a:ext uri="{FF2B5EF4-FFF2-40B4-BE49-F238E27FC236}">
                <a16:creationId xmlns:a16="http://schemas.microsoft.com/office/drawing/2014/main" id="{D412074A-0DA9-23A2-529B-41893A56138C}"/>
              </a:ext>
            </a:extLst>
          </p:cNvPr>
          <p:cNvSpPr>
            <a:spLocks noGrp="1"/>
          </p:cNvSpPr>
          <p:nvPr>
            <p:ph type="subTitle" idx="1"/>
          </p:nvPr>
        </p:nvSpPr>
        <p:spPr>
          <a:xfrm>
            <a:off x="319171" y="840426"/>
            <a:ext cx="4555046" cy="525600"/>
          </a:xfrm>
        </p:spPr>
        <p:txBody>
          <a:bodyPr/>
          <a:lstStyle/>
          <a:p>
            <a:r>
              <a:rPr lang="en-US" sz="1400" b="1" dirty="0"/>
              <a:t>Optimising spare parts </a:t>
            </a:r>
            <a:r>
              <a:rPr lang="en-US" sz="1400" dirty="0"/>
              <a:t>means less risk and more uptime at the minimum cost.</a:t>
            </a:r>
            <a:endParaRPr lang="en-GB" sz="1400" dirty="0"/>
          </a:p>
        </p:txBody>
      </p:sp>
      <p:sp>
        <p:nvSpPr>
          <p:cNvPr id="15" name="Rectangle: Single Corner Rounded 14">
            <a:extLst>
              <a:ext uri="{FF2B5EF4-FFF2-40B4-BE49-F238E27FC236}">
                <a16:creationId xmlns:a16="http://schemas.microsoft.com/office/drawing/2014/main" id="{88225070-02CE-80EB-3B0C-0041CE1F88A8}"/>
              </a:ext>
            </a:extLst>
          </p:cNvPr>
          <p:cNvSpPr/>
          <p:nvPr/>
        </p:nvSpPr>
        <p:spPr>
          <a:xfrm>
            <a:off x="323984" y="2578579"/>
            <a:ext cx="6194857" cy="475445"/>
          </a:xfrm>
          <a:prstGeom prst="round1Rect">
            <a:avLst/>
          </a:prstGeom>
          <a:solidFill>
            <a:schemeClr val="accent1">
              <a:lumMod val="75000"/>
              <a:alpha val="8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19" name="Rectangle: Single Corner Rounded 18">
            <a:extLst>
              <a:ext uri="{FF2B5EF4-FFF2-40B4-BE49-F238E27FC236}">
                <a16:creationId xmlns:a16="http://schemas.microsoft.com/office/drawing/2014/main" id="{ACAC8805-513D-0F79-6A0F-F088C796FA9E}"/>
              </a:ext>
            </a:extLst>
          </p:cNvPr>
          <p:cNvSpPr/>
          <p:nvPr/>
        </p:nvSpPr>
        <p:spPr>
          <a:xfrm>
            <a:off x="323984" y="6638808"/>
            <a:ext cx="6196160" cy="503872"/>
          </a:xfrm>
          <a:prstGeom prst="round1Rect">
            <a:avLst/>
          </a:prstGeom>
          <a:solidFill>
            <a:schemeClr val="accent1">
              <a:lumMod val="75000"/>
              <a:alpha val="6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200" dirty="0">
                <a:solidFill>
                  <a:schemeClr val="bg1"/>
                </a:solidFill>
              </a:rPr>
              <a:t> </a:t>
            </a:r>
          </a:p>
        </p:txBody>
      </p:sp>
      <p:sp>
        <p:nvSpPr>
          <p:cNvPr id="24" name="Rectangle: Single Corner Rounded 23">
            <a:extLst>
              <a:ext uri="{FF2B5EF4-FFF2-40B4-BE49-F238E27FC236}">
                <a16:creationId xmlns:a16="http://schemas.microsoft.com/office/drawing/2014/main" id="{268856FB-55E8-0416-7BC8-EF5274929C63}"/>
              </a:ext>
            </a:extLst>
          </p:cNvPr>
          <p:cNvSpPr/>
          <p:nvPr/>
        </p:nvSpPr>
        <p:spPr>
          <a:xfrm>
            <a:off x="323984" y="4485880"/>
            <a:ext cx="6190185" cy="503872"/>
          </a:xfrm>
          <a:prstGeom prst="round1Rect">
            <a:avLst/>
          </a:prstGeom>
          <a:solidFill>
            <a:schemeClr val="accent1">
              <a:lumMod val="75000"/>
              <a:alpha val="7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1000" dirty="0">
              <a:solidFill>
                <a:schemeClr val="bg1"/>
              </a:solidFill>
            </a:endParaRPr>
          </a:p>
        </p:txBody>
      </p:sp>
      <p:grpSp>
        <p:nvGrpSpPr>
          <p:cNvPr id="25" name="Group 24">
            <a:extLst>
              <a:ext uri="{FF2B5EF4-FFF2-40B4-BE49-F238E27FC236}">
                <a16:creationId xmlns:a16="http://schemas.microsoft.com/office/drawing/2014/main" id="{E938BF13-271F-42EA-F50C-406AE4AF4D38}"/>
              </a:ext>
            </a:extLst>
          </p:cNvPr>
          <p:cNvGrpSpPr/>
          <p:nvPr/>
        </p:nvGrpSpPr>
        <p:grpSpPr>
          <a:xfrm>
            <a:off x="452130" y="2668618"/>
            <a:ext cx="266064" cy="266064"/>
            <a:chOff x="209649" y="2689096"/>
            <a:chExt cx="266064" cy="266064"/>
          </a:xfrm>
        </p:grpSpPr>
        <p:sp>
          <p:nvSpPr>
            <p:cNvPr id="26" name="Oval 25">
              <a:extLst>
                <a:ext uri="{FF2B5EF4-FFF2-40B4-BE49-F238E27FC236}">
                  <a16:creationId xmlns:a16="http://schemas.microsoft.com/office/drawing/2014/main" id="{2A57B571-C3B9-2FF0-B560-D6CAAF6DEBD4}"/>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27" name="TextBox 26">
              <a:extLst>
                <a:ext uri="{FF2B5EF4-FFF2-40B4-BE49-F238E27FC236}">
                  <a16:creationId xmlns:a16="http://schemas.microsoft.com/office/drawing/2014/main" id="{61771515-55F9-B3E0-75E8-A042C407FEED}"/>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1</a:t>
              </a:r>
            </a:p>
          </p:txBody>
        </p:sp>
      </p:grpSp>
      <p:sp>
        <p:nvSpPr>
          <p:cNvPr id="28" name="TextBox 27">
            <a:extLst>
              <a:ext uri="{FF2B5EF4-FFF2-40B4-BE49-F238E27FC236}">
                <a16:creationId xmlns:a16="http://schemas.microsoft.com/office/drawing/2014/main" id="{AE3B45B7-A25B-B8FB-DAAE-FA9BD96363FE}"/>
              </a:ext>
            </a:extLst>
          </p:cNvPr>
          <p:cNvSpPr txBox="1"/>
          <p:nvPr/>
        </p:nvSpPr>
        <p:spPr>
          <a:xfrm>
            <a:off x="645770" y="2600833"/>
            <a:ext cx="3321867" cy="261610"/>
          </a:xfrm>
          <a:prstGeom prst="rect">
            <a:avLst/>
          </a:prstGeom>
          <a:noFill/>
        </p:spPr>
        <p:txBody>
          <a:bodyPr wrap="square">
            <a:sp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Material Criticality Model</a:t>
            </a:r>
          </a:p>
        </p:txBody>
      </p:sp>
      <p:grpSp>
        <p:nvGrpSpPr>
          <p:cNvPr id="29" name="Group 28">
            <a:extLst>
              <a:ext uri="{FF2B5EF4-FFF2-40B4-BE49-F238E27FC236}">
                <a16:creationId xmlns:a16="http://schemas.microsoft.com/office/drawing/2014/main" id="{925CE423-08A1-7251-B2A8-C78035813ABF}"/>
              </a:ext>
            </a:extLst>
          </p:cNvPr>
          <p:cNvGrpSpPr/>
          <p:nvPr/>
        </p:nvGrpSpPr>
        <p:grpSpPr>
          <a:xfrm>
            <a:off x="462133" y="4604784"/>
            <a:ext cx="266064" cy="266064"/>
            <a:chOff x="209649" y="2689096"/>
            <a:chExt cx="266064" cy="266064"/>
          </a:xfrm>
        </p:grpSpPr>
        <p:sp>
          <p:nvSpPr>
            <p:cNvPr id="30" name="Oval 29">
              <a:extLst>
                <a:ext uri="{FF2B5EF4-FFF2-40B4-BE49-F238E27FC236}">
                  <a16:creationId xmlns:a16="http://schemas.microsoft.com/office/drawing/2014/main" id="{6E832BEE-5CEB-3390-0B56-43391E3195B7}"/>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31" name="TextBox 30">
              <a:extLst>
                <a:ext uri="{FF2B5EF4-FFF2-40B4-BE49-F238E27FC236}">
                  <a16:creationId xmlns:a16="http://schemas.microsoft.com/office/drawing/2014/main" id="{4A474448-B26A-DE38-6E03-674215F20771}"/>
                </a:ext>
              </a:extLst>
            </p:cNvPr>
            <p:cNvSpPr txBox="1"/>
            <p:nvPr/>
          </p:nvSpPr>
          <p:spPr>
            <a:xfrm>
              <a:off x="218795" y="2693542"/>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2</a:t>
              </a:r>
            </a:p>
          </p:txBody>
        </p:sp>
      </p:grpSp>
      <p:grpSp>
        <p:nvGrpSpPr>
          <p:cNvPr id="33" name="Group 32">
            <a:extLst>
              <a:ext uri="{FF2B5EF4-FFF2-40B4-BE49-F238E27FC236}">
                <a16:creationId xmlns:a16="http://schemas.microsoft.com/office/drawing/2014/main" id="{8B9150E2-8989-92A6-A1E4-35D1EECAE424}"/>
              </a:ext>
            </a:extLst>
          </p:cNvPr>
          <p:cNvGrpSpPr/>
          <p:nvPr/>
        </p:nvGrpSpPr>
        <p:grpSpPr>
          <a:xfrm>
            <a:off x="464768" y="6749963"/>
            <a:ext cx="266064" cy="266064"/>
            <a:chOff x="209649" y="2689096"/>
            <a:chExt cx="266064" cy="266064"/>
          </a:xfrm>
        </p:grpSpPr>
        <p:sp>
          <p:nvSpPr>
            <p:cNvPr id="34" name="Oval 33">
              <a:extLst>
                <a:ext uri="{FF2B5EF4-FFF2-40B4-BE49-F238E27FC236}">
                  <a16:creationId xmlns:a16="http://schemas.microsoft.com/office/drawing/2014/main" id="{F519F7DE-5E6B-2CA8-5D9A-ABB6D5349446}"/>
                </a:ext>
              </a:extLst>
            </p:cNvPr>
            <p:cNvSpPr/>
            <p:nvPr/>
          </p:nvSpPr>
          <p:spPr>
            <a:xfrm>
              <a:off x="209649" y="2689096"/>
              <a:ext cx="266064" cy="266064"/>
            </a:xfrm>
            <a:prstGeom prst="ellipse">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35" name="TextBox 34">
              <a:extLst>
                <a:ext uri="{FF2B5EF4-FFF2-40B4-BE49-F238E27FC236}">
                  <a16:creationId xmlns:a16="http://schemas.microsoft.com/office/drawing/2014/main" id="{DB44E0F0-E249-5D37-3FFF-70DA2A719B43}"/>
                </a:ext>
              </a:extLst>
            </p:cNvPr>
            <p:cNvSpPr txBox="1"/>
            <p:nvPr/>
          </p:nvSpPr>
          <p:spPr>
            <a:xfrm>
              <a:off x="209649" y="2694776"/>
              <a:ext cx="165314" cy="246221"/>
            </a:xfrm>
            <a:prstGeom prst="rect">
              <a:avLst/>
            </a:prstGeom>
          </p:spPr>
          <p:txBody>
            <a:bodyPr vert="horz" wrap="square" lIns="90000" tIns="45720" rIns="90000" bIns="45720" rtlCol="0">
              <a:spAutoFit/>
            </a:bodyPr>
            <a:lstStyle/>
            <a:p>
              <a:pPr marL="14700" marR="0" algn="l" defTabSz="540000" rtl="0" eaLnBrk="1" fontAlgn="auto" latinLnBrk="0" hangingPunct="1">
                <a:spcAft>
                  <a:spcPts val="600"/>
                </a:spcAft>
                <a:buClr>
                  <a:schemeClr val="tx1"/>
                </a:buClr>
                <a:buSzPct val="90000"/>
                <a:tabLst>
                  <a:tab pos="180000" algn="l"/>
                </a:tabLst>
              </a:pPr>
              <a:r>
                <a:rPr kumimoji="0" lang="en-ZA" sz="1000" b="1" i="0" u="none" strike="noStrike" kern="1200" cap="none" spc="0" normalizeH="0" baseline="0" noProof="0" dirty="0">
                  <a:ln>
                    <a:noFill/>
                  </a:ln>
                  <a:solidFill>
                    <a:schemeClr val="bg1"/>
                  </a:solidFill>
                  <a:effectLst/>
                  <a:uLnTx/>
                  <a:uFillTx/>
                  <a:latin typeface="+mn-lt"/>
                  <a:ea typeface="+mn-ea"/>
                  <a:cs typeface="+mn-cs"/>
                </a:rPr>
                <a:t>3</a:t>
              </a:r>
            </a:p>
          </p:txBody>
        </p:sp>
      </p:grpSp>
      <p:grpSp>
        <p:nvGrpSpPr>
          <p:cNvPr id="39" name="Group 38">
            <a:extLst>
              <a:ext uri="{FF2B5EF4-FFF2-40B4-BE49-F238E27FC236}">
                <a16:creationId xmlns:a16="http://schemas.microsoft.com/office/drawing/2014/main" id="{2016D0D3-EE30-80FB-E5B7-C7ECF41044DF}"/>
              </a:ext>
            </a:extLst>
          </p:cNvPr>
          <p:cNvGrpSpPr/>
          <p:nvPr/>
        </p:nvGrpSpPr>
        <p:grpSpPr>
          <a:xfrm>
            <a:off x="636593" y="4534543"/>
            <a:ext cx="3715859" cy="406546"/>
            <a:chOff x="636593" y="4929117"/>
            <a:chExt cx="3715859" cy="406546"/>
          </a:xfrm>
        </p:grpSpPr>
        <p:sp>
          <p:nvSpPr>
            <p:cNvPr id="32" name="TextBox 31">
              <a:extLst>
                <a:ext uri="{FF2B5EF4-FFF2-40B4-BE49-F238E27FC236}">
                  <a16:creationId xmlns:a16="http://schemas.microsoft.com/office/drawing/2014/main" id="{F3CD0EE5-55C2-F807-E7C9-2EC540442368}"/>
                </a:ext>
              </a:extLst>
            </p:cNvPr>
            <p:cNvSpPr txBox="1"/>
            <p:nvPr/>
          </p:nvSpPr>
          <p:spPr>
            <a:xfrm>
              <a:off x="639013" y="4929117"/>
              <a:ext cx="3418637" cy="261610"/>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Value-based Model</a:t>
              </a:r>
            </a:p>
          </p:txBody>
        </p:sp>
        <p:sp>
          <p:nvSpPr>
            <p:cNvPr id="37" name="TextBox 36">
              <a:extLst>
                <a:ext uri="{FF2B5EF4-FFF2-40B4-BE49-F238E27FC236}">
                  <a16:creationId xmlns:a16="http://schemas.microsoft.com/office/drawing/2014/main" id="{6E23C492-D15A-2AD0-3C15-129C787AF3C1}"/>
                </a:ext>
              </a:extLst>
            </p:cNvPr>
            <p:cNvSpPr txBox="1"/>
            <p:nvPr/>
          </p:nvSpPr>
          <p:spPr>
            <a:xfrm>
              <a:off x="636593" y="5120219"/>
              <a:ext cx="3715859"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Classification and per-item optimisation</a:t>
              </a:r>
            </a:p>
          </p:txBody>
        </p:sp>
      </p:grpSp>
      <p:grpSp>
        <p:nvGrpSpPr>
          <p:cNvPr id="23" name="Group 22">
            <a:extLst>
              <a:ext uri="{FF2B5EF4-FFF2-40B4-BE49-F238E27FC236}">
                <a16:creationId xmlns:a16="http://schemas.microsoft.com/office/drawing/2014/main" id="{B849C502-81EC-F8DE-5531-E00ECDA7969C}"/>
              </a:ext>
            </a:extLst>
          </p:cNvPr>
          <p:cNvGrpSpPr/>
          <p:nvPr/>
        </p:nvGrpSpPr>
        <p:grpSpPr>
          <a:xfrm>
            <a:off x="634339" y="6685541"/>
            <a:ext cx="3751270" cy="410407"/>
            <a:chOff x="634339" y="7173687"/>
            <a:chExt cx="3751270" cy="410407"/>
          </a:xfrm>
        </p:grpSpPr>
        <p:sp>
          <p:nvSpPr>
            <p:cNvPr id="36" name="TextBox 35">
              <a:extLst>
                <a:ext uri="{FF2B5EF4-FFF2-40B4-BE49-F238E27FC236}">
                  <a16:creationId xmlns:a16="http://schemas.microsoft.com/office/drawing/2014/main" id="{71B49EBB-71F1-9BE4-BEED-6B3585ED6AF9}"/>
                </a:ext>
              </a:extLst>
            </p:cNvPr>
            <p:cNvSpPr txBox="1"/>
            <p:nvPr/>
          </p:nvSpPr>
          <p:spPr>
            <a:xfrm>
              <a:off x="634339" y="7173687"/>
              <a:ext cx="3751270" cy="261610"/>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1100" dirty="0">
                  <a:solidFill>
                    <a:schemeClr val="bg1"/>
                  </a:solidFill>
                </a:rPr>
                <a:t>Complete Plant Simulation Model</a:t>
              </a:r>
            </a:p>
          </p:txBody>
        </p:sp>
        <p:sp>
          <p:nvSpPr>
            <p:cNvPr id="38" name="TextBox 37">
              <a:extLst>
                <a:ext uri="{FF2B5EF4-FFF2-40B4-BE49-F238E27FC236}">
                  <a16:creationId xmlns:a16="http://schemas.microsoft.com/office/drawing/2014/main" id="{C8AF8322-487D-1CA8-5DE4-00A18FB8FEAE}"/>
                </a:ext>
              </a:extLst>
            </p:cNvPr>
            <p:cNvSpPr txBox="1"/>
            <p:nvPr/>
          </p:nvSpPr>
          <p:spPr>
            <a:xfrm>
              <a:off x="646578" y="7368650"/>
              <a:ext cx="1711376"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RBD modelling</a:t>
              </a:r>
            </a:p>
          </p:txBody>
        </p:sp>
      </p:grpSp>
      <p:sp>
        <p:nvSpPr>
          <p:cNvPr id="14" name="TextBox 13">
            <a:extLst>
              <a:ext uri="{FF2B5EF4-FFF2-40B4-BE49-F238E27FC236}">
                <a16:creationId xmlns:a16="http://schemas.microsoft.com/office/drawing/2014/main" id="{7DA938A8-C329-E6F8-66C1-3916676C6168}"/>
              </a:ext>
            </a:extLst>
          </p:cNvPr>
          <p:cNvSpPr txBox="1"/>
          <p:nvPr/>
        </p:nvSpPr>
        <p:spPr>
          <a:xfrm>
            <a:off x="1972492" y="3123508"/>
            <a:ext cx="4456005" cy="1077218"/>
          </a:xfrm>
          <a:prstGeom prst="rect">
            <a:avLst/>
          </a:prstGeom>
          <a:noFill/>
        </p:spPr>
        <p:txBody>
          <a:bodyPr wrap="square">
            <a:sp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Ideal for organisations where spare parts data is limited, inconsistent, or not yet reliable.</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Determines material criticality using structured criteria and applies this to set appropriate service levels.</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Leaves the organisation with an updated and improved material criticality profile that can be reused and refined over time.</a:t>
            </a:r>
            <a:endParaRPr lang="en-GB" sz="1000" dirty="0">
              <a:solidFill>
                <a:schemeClr val="bg1"/>
              </a:solidFill>
            </a:endParaRPr>
          </a:p>
        </p:txBody>
      </p:sp>
      <p:sp>
        <p:nvSpPr>
          <p:cNvPr id="21" name="TextBox 20">
            <a:extLst>
              <a:ext uri="{FF2B5EF4-FFF2-40B4-BE49-F238E27FC236}">
                <a16:creationId xmlns:a16="http://schemas.microsoft.com/office/drawing/2014/main" id="{91C99B21-CB27-6363-87F0-258664642EE8}"/>
              </a:ext>
            </a:extLst>
          </p:cNvPr>
          <p:cNvSpPr txBox="1"/>
          <p:nvPr/>
        </p:nvSpPr>
        <p:spPr>
          <a:xfrm>
            <a:off x="1972492" y="5258626"/>
            <a:ext cx="4456005" cy="1077218"/>
          </a:xfrm>
          <a:prstGeom prst="rect">
            <a:avLst/>
          </a:prstGeom>
          <a:noFill/>
        </p:spPr>
        <p:txBody>
          <a:bodyPr wrap="square">
            <a:sp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Recommended for most organisations with sufficient spares movement history.</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err="1">
                <a:solidFill>
                  <a:schemeClr val="bg1"/>
                </a:solidFill>
              </a:rPr>
              <a:t>Optimises</a:t>
            </a:r>
            <a:r>
              <a:rPr lang="en-US" sz="900" dirty="0">
                <a:solidFill>
                  <a:schemeClr val="bg1"/>
                </a:solidFill>
              </a:rPr>
              <a:t> stock levels (reorder quantities and reorder levels) by optimizing the cost of holding spare parts vs. the cost of ordering it, while considering the probability and consequence of a stock-out.</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Distinctive feature: the consequence of a stock-out is explicitly modelled in monetary value, enabling objective, value-based optimisation.</a:t>
            </a:r>
            <a:endParaRPr lang="en-ZA" sz="900" dirty="0">
              <a:solidFill>
                <a:schemeClr val="bg1"/>
              </a:solidFill>
            </a:endParaRPr>
          </a:p>
        </p:txBody>
      </p:sp>
      <p:sp>
        <p:nvSpPr>
          <p:cNvPr id="42" name="TextBox 41">
            <a:extLst>
              <a:ext uri="{FF2B5EF4-FFF2-40B4-BE49-F238E27FC236}">
                <a16:creationId xmlns:a16="http://schemas.microsoft.com/office/drawing/2014/main" id="{89A18451-1EB9-AACD-9B62-CFB7E33B3434}"/>
              </a:ext>
            </a:extLst>
          </p:cNvPr>
          <p:cNvSpPr txBox="1"/>
          <p:nvPr/>
        </p:nvSpPr>
        <p:spPr>
          <a:xfrm>
            <a:off x="1972492" y="7223632"/>
            <a:ext cx="4456005" cy="1215717"/>
          </a:xfrm>
          <a:prstGeom prst="rect">
            <a:avLst/>
          </a:prstGeom>
          <a:noFill/>
        </p:spPr>
        <p:txBody>
          <a:bodyPr wrap="square">
            <a:spAutoFit/>
          </a:bodyPr>
          <a:lstStyle/>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Best suited for complex systems or new plants where high accuracy is required, and where modelling scope can justify the effort.</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Arguably the most accurate optimisation method, but also the most expensive option if applied solely for spare parts optimisation.</a:t>
            </a:r>
          </a:p>
          <a:p>
            <a:pPr marL="260350" indent="-171450" defTabSz="612000">
              <a:spcAft>
                <a:spcPts val="600"/>
              </a:spcAft>
              <a:buClr>
                <a:schemeClr val="bg1"/>
              </a:buClr>
              <a:buSzPct val="80000"/>
              <a:buFont typeface="Arial" panose="020B0604020202020204" pitchFamily="34" charset="0"/>
              <a:buChar char="•"/>
              <a:tabLst>
                <a:tab pos="180000" algn="l"/>
              </a:tabLst>
            </a:pPr>
            <a:r>
              <a:rPr lang="en-US" sz="900" dirty="0">
                <a:solidFill>
                  <a:schemeClr val="bg1"/>
                </a:solidFill>
              </a:rPr>
              <a:t>Where RBD modelling is already used for reliability analysis and maintenance plans are modelled, the spare parts requirement becomes a natural and valuable outcome of the modelling exercise.</a:t>
            </a:r>
            <a:endParaRPr lang="en-ZA" sz="900" dirty="0">
              <a:solidFill>
                <a:schemeClr val="bg1"/>
              </a:solidFill>
            </a:endParaRPr>
          </a:p>
        </p:txBody>
      </p:sp>
      <p:pic>
        <p:nvPicPr>
          <p:cNvPr id="48" name="Picture 47">
            <a:extLst>
              <a:ext uri="{FF2B5EF4-FFF2-40B4-BE49-F238E27FC236}">
                <a16:creationId xmlns:a16="http://schemas.microsoft.com/office/drawing/2014/main" id="{E91CA3F5-ABBE-E6E6-5618-FA5C1BA6FAFB}"/>
              </a:ext>
            </a:extLst>
          </p:cNvPr>
          <p:cNvPicPr>
            <a:picLocks noChangeAspect="1"/>
          </p:cNvPicPr>
          <p:nvPr/>
        </p:nvPicPr>
        <p:blipFill>
          <a:blip r:embed="rId2"/>
          <a:stretch>
            <a:fillRect/>
          </a:stretch>
        </p:blipFill>
        <p:spPr>
          <a:xfrm>
            <a:off x="645770" y="3229628"/>
            <a:ext cx="1042928" cy="1044000"/>
          </a:xfrm>
          <a:prstGeom prst="rect">
            <a:avLst/>
          </a:prstGeom>
        </p:spPr>
      </p:pic>
      <p:pic>
        <p:nvPicPr>
          <p:cNvPr id="49" name="Picture 48">
            <a:extLst>
              <a:ext uri="{FF2B5EF4-FFF2-40B4-BE49-F238E27FC236}">
                <a16:creationId xmlns:a16="http://schemas.microsoft.com/office/drawing/2014/main" id="{B6F6A020-568B-2A0A-9F42-8F57CCBFE249}"/>
              </a:ext>
            </a:extLst>
          </p:cNvPr>
          <p:cNvPicPr preferRelativeResize="0">
            <a:picLocks noChangeAspect="1"/>
          </p:cNvPicPr>
          <p:nvPr/>
        </p:nvPicPr>
        <p:blipFill>
          <a:blip r:embed="rId3"/>
          <a:stretch>
            <a:fillRect/>
          </a:stretch>
        </p:blipFill>
        <p:spPr>
          <a:xfrm>
            <a:off x="645770" y="5222328"/>
            <a:ext cx="1152000" cy="1152000"/>
          </a:xfrm>
          <a:prstGeom prst="rect">
            <a:avLst/>
          </a:prstGeom>
        </p:spPr>
      </p:pic>
      <p:pic>
        <p:nvPicPr>
          <p:cNvPr id="51" name="Picture 50">
            <a:extLst>
              <a:ext uri="{FF2B5EF4-FFF2-40B4-BE49-F238E27FC236}">
                <a16:creationId xmlns:a16="http://schemas.microsoft.com/office/drawing/2014/main" id="{4DFA4EE3-20D0-9CA9-021E-B837E2E33DF7}"/>
              </a:ext>
            </a:extLst>
          </p:cNvPr>
          <p:cNvPicPr>
            <a:picLocks noChangeAspect="1"/>
          </p:cNvPicPr>
          <p:nvPr/>
        </p:nvPicPr>
        <p:blipFill>
          <a:blip r:embed="rId4"/>
          <a:stretch>
            <a:fillRect/>
          </a:stretch>
        </p:blipFill>
        <p:spPr>
          <a:xfrm>
            <a:off x="617444" y="7261584"/>
            <a:ext cx="1152000" cy="1152000"/>
          </a:xfrm>
          <a:prstGeom prst="rect">
            <a:avLst/>
          </a:prstGeom>
        </p:spPr>
      </p:pic>
      <p:sp>
        <p:nvSpPr>
          <p:cNvPr id="8" name="Rectangle 7">
            <a:extLst>
              <a:ext uri="{FF2B5EF4-FFF2-40B4-BE49-F238E27FC236}">
                <a16:creationId xmlns:a16="http://schemas.microsoft.com/office/drawing/2014/main" id="{0C7698AC-329D-CC15-A415-4EF9139213FC}"/>
              </a:ext>
            </a:extLst>
          </p:cNvPr>
          <p:cNvSpPr/>
          <p:nvPr/>
        </p:nvSpPr>
        <p:spPr>
          <a:xfrm>
            <a:off x="331199" y="8703603"/>
            <a:ext cx="6182970" cy="447286"/>
          </a:xfrm>
          <a:prstGeom prst="rect">
            <a:avLst/>
          </a:prstGeom>
          <a:solidFill>
            <a:schemeClr val="accent5">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6234">
              <a:spcAft>
                <a:spcPts val="300"/>
              </a:spcAft>
            </a:pPr>
            <a:endParaRPr lang="en-ZA" sz="900" dirty="0">
              <a:solidFill>
                <a:schemeClr val="bg1"/>
              </a:solidFill>
            </a:endParaRPr>
          </a:p>
        </p:txBody>
      </p:sp>
      <p:sp>
        <p:nvSpPr>
          <p:cNvPr id="10" name="TextBox 9">
            <a:extLst>
              <a:ext uri="{FF2B5EF4-FFF2-40B4-BE49-F238E27FC236}">
                <a16:creationId xmlns:a16="http://schemas.microsoft.com/office/drawing/2014/main" id="{2E6697C1-4D1A-694F-BBEF-095961D87AD2}"/>
              </a:ext>
            </a:extLst>
          </p:cNvPr>
          <p:cNvSpPr txBox="1"/>
          <p:nvPr/>
        </p:nvSpPr>
        <p:spPr>
          <a:xfrm>
            <a:off x="1167234" y="8689224"/>
            <a:ext cx="4632469" cy="461665"/>
          </a:xfrm>
          <a:prstGeom prst="rect">
            <a:avLst/>
          </a:prstGeom>
        </p:spPr>
        <p:txBody>
          <a:bodyPr vert="horz" wrap="square" lIns="90000" tIns="45720" rIns="90000" bIns="45720" rtlCol="0">
            <a:spAutoFit/>
          </a:bodyPr>
          <a:lstStyle/>
          <a:p>
            <a:pPr marL="14700" algn="ctr" defTabSz="540000">
              <a:spcAft>
                <a:spcPts val="600"/>
              </a:spcAft>
              <a:buClr>
                <a:schemeClr val="tx1"/>
              </a:buClr>
              <a:buSzPct val="90000"/>
              <a:tabLst>
                <a:tab pos="180000" algn="l"/>
              </a:tabLst>
            </a:pPr>
            <a:r>
              <a:rPr lang="en-ZA" sz="1200" b="1" dirty="0">
                <a:solidFill>
                  <a:schemeClr val="bg1"/>
                </a:solidFill>
              </a:rPr>
              <a:t>Each solution is data-driven, with models becoming increasingly scientific and accurate.</a:t>
            </a:r>
          </a:p>
        </p:txBody>
      </p:sp>
      <p:sp>
        <p:nvSpPr>
          <p:cNvPr id="12" name="TextBox 11">
            <a:extLst>
              <a:ext uri="{FF2B5EF4-FFF2-40B4-BE49-F238E27FC236}">
                <a16:creationId xmlns:a16="http://schemas.microsoft.com/office/drawing/2014/main" id="{D2B457C3-0A39-55EB-428C-683753E6CB47}"/>
              </a:ext>
            </a:extLst>
          </p:cNvPr>
          <p:cNvSpPr txBox="1"/>
          <p:nvPr/>
        </p:nvSpPr>
        <p:spPr>
          <a:xfrm>
            <a:off x="646578" y="2812013"/>
            <a:ext cx="1711376" cy="215444"/>
          </a:xfrm>
          <a:prstGeom prst="rect">
            <a:avLst/>
          </a:prstGeom>
          <a:noFill/>
        </p:spPr>
        <p:txBody>
          <a:bodyPr wrap="square">
            <a:spAutoFit/>
          </a:bodyPr>
          <a:lstStyle/>
          <a:p>
            <a:pPr marL="88900" defTabSz="612000">
              <a:spcAft>
                <a:spcPts val="600"/>
              </a:spcAft>
              <a:buClr>
                <a:schemeClr val="bg1"/>
              </a:buClr>
              <a:buSzPct val="80000"/>
              <a:tabLst>
                <a:tab pos="180000" algn="l"/>
              </a:tabLst>
            </a:pPr>
            <a:r>
              <a:rPr lang="en-ZA" sz="800" dirty="0">
                <a:solidFill>
                  <a:schemeClr val="bg1"/>
                </a:solidFill>
              </a:rPr>
              <a:t>Criticality-based service levels</a:t>
            </a:r>
          </a:p>
        </p:txBody>
      </p:sp>
    </p:spTree>
    <p:extLst>
      <p:ext uri="{BB962C8B-B14F-4D97-AF65-F5344CB8AC3E}">
        <p14:creationId xmlns:p14="http://schemas.microsoft.com/office/powerpoint/2010/main" val="1897446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21A21-553F-C658-808D-768D67B0937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9CCBC82-E557-D622-FD19-3C63A6A31D1D}"/>
              </a:ext>
            </a:extLst>
          </p:cNvPr>
          <p:cNvSpPr/>
          <p:nvPr/>
        </p:nvSpPr>
        <p:spPr>
          <a:xfrm>
            <a:off x="3693692" y="2654821"/>
            <a:ext cx="2922452" cy="2852738"/>
          </a:xfrm>
          <a:prstGeom prst="rect">
            <a:avLst/>
          </a:prstGeom>
          <a:solidFill>
            <a:schemeClr val="bg1">
              <a:lumMod val="9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7" name="Text Placeholder 6">
            <a:extLst>
              <a:ext uri="{FF2B5EF4-FFF2-40B4-BE49-F238E27FC236}">
                <a16:creationId xmlns:a16="http://schemas.microsoft.com/office/drawing/2014/main" id="{9C2A4851-626C-7A22-55A5-66F38E6C844C}"/>
              </a:ext>
            </a:extLst>
          </p:cNvPr>
          <p:cNvSpPr>
            <a:spLocks noGrp="1"/>
          </p:cNvSpPr>
          <p:nvPr>
            <p:ph sz="quarter" idx="18"/>
          </p:nvPr>
        </p:nvSpPr>
        <p:spPr>
          <a:xfrm>
            <a:off x="3721523" y="5651105"/>
            <a:ext cx="2950282" cy="299684"/>
          </a:xfrm>
        </p:spPr>
        <p:txBody>
          <a:bodyPr/>
          <a:lstStyle/>
          <a:p>
            <a:r>
              <a:rPr lang="en-ZA" sz="1200" b="1" dirty="0">
                <a:solidFill>
                  <a:schemeClr val="accent5"/>
                </a:solidFill>
              </a:rPr>
              <a:t>Key features</a:t>
            </a:r>
          </a:p>
        </p:txBody>
      </p:sp>
      <p:sp>
        <p:nvSpPr>
          <p:cNvPr id="8" name="Text Placeholder 7">
            <a:extLst>
              <a:ext uri="{FF2B5EF4-FFF2-40B4-BE49-F238E27FC236}">
                <a16:creationId xmlns:a16="http://schemas.microsoft.com/office/drawing/2014/main" id="{B31111BE-C38B-AC76-C025-0ADE69C40DFB}"/>
              </a:ext>
            </a:extLst>
          </p:cNvPr>
          <p:cNvSpPr>
            <a:spLocks noGrp="1"/>
          </p:cNvSpPr>
          <p:nvPr>
            <p:ph sz="quarter" idx="19"/>
          </p:nvPr>
        </p:nvSpPr>
        <p:spPr>
          <a:xfrm>
            <a:off x="3749354" y="6022800"/>
            <a:ext cx="2922451" cy="3387013"/>
          </a:xfrm>
        </p:spPr>
        <p:txBody>
          <a:bodyPr/>
          <a:lstStyle/>
          <a:p>
            <a:pPr marL="176227" indent="-171450">
              <a:buFont typeface="Arial" panose="020B0604020202020204" pitchFamily="34" charset="0"/>
              <a:buChar char="•"/>
            </a:pPr>
            <a:r>
              <a:rPr lang="en-US" sz="1050" dirty="0"/>
              <a:t>Optimum min–max levels set by </a:t>
            </a:r>
            <a:r>
              <a:rPr lang="en-US" sz="1050" dirty="0" err="1"/>
              <a:t>optimising</a:t>
            </a:r>
            <a:r>
              <a:rPr lang="en-US" sz="1050" dirty="0"/>
              <a:t> holding cost versus stock-out cost and consequence.</a:t>
            </a:r>
          </a:p>
          <a:p>
            <a:pPr marL="176227" indent="-171450">
              <a:buFont typeface="Arial" panose="020B0604020202020204" pitchFamily="34" charset="0"/>
              <a:buChar char="•"/>
            </a:pPr>
            <a:r>
              <a:rPr lang="en-US" sz="1050" dirty="0"/>
              <a:t>Demand forecasting with anomaly and peak filtering to improve signal quality.</a:t>
            </a:r>
          </a:p>
          <a:p>
            <a:pPr marL="176227" indent="-171450">
              <a:buFont typeface="Arial" panose="020B0604020202020204" pitchFamily="34" charset="0"/>
              <a:buChar char="•"/>
            </a:pPr>
            <a:r>
              <a:rPr lang="en-US" sz="1050" dirty="0"/>
              <a:t>Lead-time verification using actual lead-time performance.</a:t>
            </a:r>
          </a:p>
          <a:p>
            <a:pPr marL="176227" indent="-171450">
              <a:buFont typeface="Arial" panose="020B0604020202020204" pitchFamily="34" charset="0"/>
              <a:buChar char="•"/>
            </a:pPr>
            <a:r>
              <a:rPr lang="en-US" sz="1050" dirty="0"/>
              <a:t>Scenario simulation to test optimum policies and quantify worst-case stock-out consequences.</a:t>
            </a:r>
          </a:p>
          <a:p>
            <a:pPr marL="176227" indent="-171450">
              <a:buFont typeface="Arial" panose="020B0604020202020204" pitchFamily="34" charset="0"/>
              <a:buChar char="•"/>
            </a:pPr>
            <a:r>
              <a:rPr lang="en-US" sz="1050" dirty="0"/>
              <a:t>Exception management with “Top 10” purchase order review to prevent high-impact errors.</a:t>
            </a:r>
          </a:p>
          <a:p>
            <a:pPr marL="176227" indent="-171450">
              <a:buFont typeface="Arial" panose="020B0604020202020204" pitchFamily="34" charset="0"/>
              <a:buChar char="•"/>
            </a:pPr>
            <a:r>
              <a:rPr lang="en-US" sz="1050" dirty="0"/>
              <a:t>Identification of the top “x” optimisation opportunities for ongoing review and improvement.</a:t>
            </a:r>
          </a:p>
          <a:p>
            <a:pPr marL="176227" indent="-171450">
              <a:buFont typeface="Arial" panose="020B0604020202020204" pitchFamily="34" charset="0"/>
              <a:buChar char="•"/>
            </a:pPr>
            <a:r>
              <a:rPr lang="en-US" sz="1050" dirty="0"/>
              <a:t>Quantifies new optimisation opportunities and demonstrates the financial impact if implemented.</a:t>
            </a:r>
          </a:p>
        </p:txBody>
      </p:sp>
      <p:sp>
        <p:nvSpPr>
          <p:cNvPr id="4" name="Text Placeholder 3">
            <a:extLst>
              <a:ext uri="{FF2B5EF4-FFF2-40B4-BE49-F238E27FC236}">
                <a16:creationId xmlns:a16="http://schemas.microsoft.com/office/drawing/2014/main" id="{40617458-6FF0-4CF7-B5F0-A354E3BCEFC8}"/>
              </a:ext>
            </a:extLst>
          </p:cNvPr>
          <p:cNvSpPr>
            <a:spLocks noGrp="1"/>
          </p:cNvSpPr>
          <p:nvPr>
            <p:ph type="body" sz="quarter" idx="16"/>
          </p:nvPr>
        </p:nvSpPr>
        <p:spPr>
          <a:xfrm>
            <a:off x="329895" y="1605587"/>
            <a:ext cx="6098200" cy="1112737"/>
          </a:xfrm>
        </p:spPr>
        <p:txBody>
          <a:bodyPr/>
          <a:lstStyle/>
          <a:p>
            <a:r>
              <a:rPr lang="en-US" sz="1100" b="0" dirty="0">
                <a:solidFill>
                  <a:schemeClr val="tx1"/>
                </a:solidFill>
              </a:rPr>
              <a:t>The </a:t>
            </a:r>
            <a:r>
              <a:rPr lang="en-US" sz="1100" dirty="0">
                <a:solidFill>
                  <a:schemeClr val="tx1"/>
                </a:solidFill>
              </a:rPr>
              <a:t>Value-based Model </a:t>
            </a:r>
            <a:r>
              <a:rPr lang="en-US" sz="1100" b="0" dirty="0">
                <a:solidFill>
                  <a:schemeClr val="tx1"/>
                </a:solidFill>
              </a:rPr>
              <a:t>aligns engineering and finance by scientifically </a:t>
            </a:r>
            <a:r>
              <a:rPr lang="en-ZA" sz="1100" b="0" dirty="0">
                <a:solidFill>
                  <a:schemeClr val="tx1"/>
                </a:solidFill>
              </a:rPr>
              <a:t>optimising spare parts parameters and the resulting service levels</a:t>
            </a:r>
            <a:r>
              <a:rPr lang="en-US" sz="1100" b="0" dirty="0">
                <a:solidFill>
                  <a:schemeClr val="tx1"/>
                </a:solidFill>
              </a:rPr>
              <a:t> based on value. It does this by </a:t>
            </a:r>
            <a:r>
              <a:rPr lang="en-US" sz="1100" b="0" dirty="0" err="1">
                <a:solidFill>
                  <a:schemeClr val="tx1"/>
                </a:solidFill>
              </a:rPr>
              <a:t>optimising</a:t>
            </a:r>
            <a:r>
              <a:rPr lang="en-US" sz="1100" b="0" dirty="0">
                <a:solidFill>
                  <a:schemeClr val="tx1"/>
                </a:solidFill>
              </a:rPr>
              <a:t> stock levels (reorder quantities and reorder levels) by </a:t>
            </a:r>
            <a:r>
              <a:rPr lang="en-US" sz="1100" b="0" dirty="0" err="1">
                <a:solidFill>
                  <a:schemeClr val="tx1"/>
                </a:solidFill>
              </a:rPr>
              <a:t>optimising</a:t>
            </a:r>
            <a:r>
              <a:rPr lang="en-US" sz="1100" b="0" dirty="0">
                <a:solidFill>
                  <a:schemeClr val="tx1"/>
                </a:solidFill>
              </a:rPr>
              <a:t> the cost of holding spare parts vs. the cost of ordering them, while considering the probability and consequence of a stock-out.  The approach applies consistently across the spare parts portfolio, including non-movers, operational spare parts, and consumables.</a:t>
            </a:r>
            <a:endParaRPr lang="en-ZA" sz="1100" b="0" dirty="0">
              <a:solidFill>
                <a:schemeClr val="tx1"/>
              </a:solidFill>
            </a:endParaRPr>
          </a:p>
        </p:txBody>
      </p:sp>
      <p:sp>
        <p:nvSpPr>
          <p:cNvPr id="5" name="Text Placeholder 4">
            <a:extLst>
              <a:ext uri="{FF2B5EF4-FFF2-40B4-BE49-F238E27FC236}">
                <a16:creationId xmlns:a16="http://schemas.microsoft.com/office/drawing/2014/main" id="{561AE694-4AD2-29E6-8ACF-BEDBBF313D5E}"/>
              </a:ext>
            </a:extLst>
          </p:cNvPr>
          <p:cNvSpPr>
            <a:spLocks noGrp="1"/>
          </p:cNvSpPr>
          <p:nvPr>
            <p:ph type="body" sz="quarter" idx="20"/>
          </p:nvPr>
        </p:nvSpPr>
        <p:spPr>
          <a:xfrm>
            <a:off x="3693693" y="2718614"/>
            <a:ext cx="2922451" cy="302096"/>
          </a:xfrm>
        </p:spPr>
        <p:txBody>
          <a:bodyPr/>
          <a:lstStyle/>
          <a:p>
            <a:pPr marL="4777" indent="0">
              <a:buNone/>
            </a:pPr>
            <a:r>
              <a:rPr lang="en-ZA" sz="1200" b="1" dirty="0">
                <a:solidFill>
                  <a:schemeClr val="accent5"/>
                </a:solidFill>
              </a:rPr>
              <a:t>Concern addressed</a:t>
            </a:r>
          </a:p>
        </p:txBody>
      </p:sp>
      <p:sp>
        <p:nvSpPr>
          <p:cNvPr id="2" name="Title 1">
            <a:extLst>
              <a:ext uri="{FF2B5EF4-FFF2-40B4-BE49-F238E27FC236}">
                <a16:creationId xmlns:a16="http://schemas.microsoft.com/office/drawing/2014/main" id="{D0FB18C4-8287-F2C7-5964-0CA6D157A915}"/>
              </a:ext>
            </a:extLst>
          </p:cNvPr>
          <p:cNvSpPr>
            <a:spLocks noGrp="1"/>
          </p:cNvSpPr>
          <p:nvPr>
            <p:ph type="ctrTitle"/>
          </p:nvPr>
        </p:nvSpPr>
        <p:spPr>
          <a:xfrm>
            <a:off x="331200" y="242914"/>
            <a:ext cx="3362492" cy="554628"/>
          </a:xfrm>
        </p:spPr>
        <p:txBody>
          <a:bodyPr/>
          <a:lstStyle/>
          <a:p>
            <a:r>
              <a:rPr lang="en-US" dirty="0"/>
              <a:t>Unlocking Value through Smarter Stock Level Optimisation</a:t>
            </a:r>
            <a:endParaRPr lang="en-ZA" dirty="0"/>
          </a:p>
        </p:txBody>
      </p:sp>
      <p:sp>
        <p:nvSpPr>
          <p:cNvPr id="3" name="Subtitle 2">
            <a:extLst>
              <a:ext uri="{FF2B5EF4-FFF2-40B4-BE49-F238E27FC236}">
                <a16:creationId xmlns:a16="http://schemas.microsoft.com/office/drawing/2014/main" id="{FE771304-851E-A30C-9EE8-6F02E325E060}"/>
              </a:ext>
            </a:extLst>
          </p:cNvPr>
          <p:cNvSpPr>
            <a:spLocks noGrp="1"/>
          </p:cNvSpPr>
          <p:nvPr>
            <p:ph type="subTitle" idx="1"/>
          </p:nvPr>
        </p:nvSpPr>
        <p:spPr>
          <a:xfrm>
            <a:off x="331199" y="840426"/>
            <a:ext cx="4496523" cy="525600"/>
          </a:xfrm>
        </p:spPr>
        <p:txBody>
          <a:bodyPr/>
          <a:lstStyle/>
          <a:p>
            <a:r>
              <a:rPr lang="en-US" sz="1400" b="1" dirty="0"/>
              <a:t>The Value-based Model </a:t>
            </a:r>
            <a:r>
              <a:rPr lang="en-US" sz="1400" dirty="0"/>
              <a:t>– an optimum solution, based on value, aligning engineering and finance.</a:t>
            </a:r>
            <a:endParaRPr lang="en-ZA" sz="1400" dirty="0"/>
          </a:p>
        </p:txBody>
      </p:sp>
      <p:sp>
        <p:nvSpPr>
          <p:cNvPr id="6" name="Text Placeholder 5">
            <a:extLst>
              <a:ext uri="{FF2B5EF4-FFF2-40B4-BE49-F238E27FC236}">
                <a16:creationId xmlns:a16="http://schemas.microsoft.com/office/drawing/2014/main" id="{91F36E62-6F8E-3927-E95B-156B5D6ABABD}"/>
              </a:ext>
            </a:extLst>
          </p:cNvPr>
          <p:cNvSpPr>
            <a:spLocks noGrp="1"/>
          </p:cNvSpPr>
          <p:nvPr>
            <p:ph type="body" sz="quarter" idx="4294967295"/>
          </p:nvPr>
        </p:nvSpPr>
        <p:spPr>
          <a:xfrm>
            <a:off x="3721523" y="3046633"/>
            <a:ext cx="2799927" cy="2496075"/>
          </a:xfrm>
        </p:spPr>
        <p:txBody>
          <a:bodyPr/>
          <a:lstStyle/>
          <a:p>
            <a:r>
              <a:rPr lang="en-US" dirty="0"/>
              <a:t>Finance and Operations clash over appropriate or, better yet, optimal stock levels.  Are MRO spare parts levels sufficient to prevent costly downtime, or too high and simply tying up valuable capital?</a:t>
            </a:r>
          </a:p>
          <a:p>
            <a:r>
              <a:rPr lang="en-US" dirty="0"/>
              <a:t>Addressing obsolescent stock, but better even, creating the mechanism to identify it sustainably.</a:t>
            </a:r>
          </a:p>
          <a:p>
            <a:r>
              <a:rPr lang="en-US" dirty="0"/>
              <a:t>The risk of losing institutional knowledge when staff members leave or retire.</a:t>
            </a:r>
          </a:p>
          <a:p>
            <a:r>
              <a:rPr lang="en-US" dirty="0"/>
              <a:t>Emergency purchases and airfreight inflate costs.</a:t>
            </a:r>
          </a:p>
          <a:p>
            <a:r>
              <a:rPr lang="en-US" dirty="0"/>
              <a:t>Stores are packed with items, but the availability of the right spare part is still poor.</a:t>
            </a:r>
            <a:endParaRPr lang="en-ZA" dirty="0"/>
          </a:p>
        </p:txBody>
      </p:sp>
      <p:sp>
        <p:nvSpPr>
          <p:cNvPr id="9" name="Text Placeholder 8">
            <a:extLst>
              <a:ext uri="{FF2B5EF4-FFF2-40B4-BE49-F238E27FC236}">
                <a16:creationId xmlns:a16="http://schemas.microsoft.com/office/drawing/2014/main" id="{C8DA6D4B-4699-BC30-BFB9-48A552ECB7B4}"/>
              </a:ext>
            </a:extLst>
          </p:cNvPr>
          <p:cNvSpPr>
            <a:spLocks noGrp="1"/>
          </p:cNvSpPr>
          <p:nvPr>
            <p:ph type="body" sz="quarter" idx="4294967295"/>
          </p:nvPr>
        </p:nvSpPr>
        <p:spPr>
          <a:xfrm>
            <a:off x="221193" y="2718614"/>
            <a:ext cx="3765550" cy="304800"/>
          </a:xfrm>
        </p:spPr>
        <p:txBody>
          <a:bodyPr/>
          <a:lstStyle/>
          <a:p>
            <a:pPr marL="4777" indent="0">
              <a:buNone/>
            </a:pPr>
            <a:r>
              <a:rPr lang="en-ZA" sz="1200" b="1" dirty="0">
                <a:solidFill>
                  <a:schemeClr val="accent5"/>
                </a:solidFill>
              </a:rPr>
              <a:t>Value</a:t>
            </a:r>
          </a:p>
        </p:txBody>
      </p:sp>
      <p:sp>
        <p:nvSpPr>
          <p:cNvPr id="10" name="Text Placeholder 9">
            <a:extLst>
              <a:ext uri="{FF2B5EF4-FFF2-40B4-BE49-F238E27FC236}">
                <a16:creationId xmlns:a16="http://schemas.microsoft.com/office/drawing/2014/main" id="{4D681600-B943-C1D6-684E-F8C46FB62DB5}"/>
              </a:ext>
            </a:extLst>
          </p:cNvPr>
          <p:cNvSpPr>
            <a:spLocks noGrp="1"/>
          </p:cNvSpPr>
          <p:nvPr>
            <p:ph type="body" sz="quarter" idx="4294967295"/>
          </p:nvPr>
        </p:nvSpPr>
        <p:spPr>
          <a:xfrm>
            <a:off x="269489" y="3028201"/>
            <a:ext cx="3069135" cy="3505993"/>
          </a:xfrm>
        </p:spPr>
        <p:txBody>
          <a:bodyPr/>
          <a:lstStyle/>
          <a:p>
            <a:r>
              <a:rPr lang="en-US" dirty="0"/>
              <a:t>Recommended maximum and reorder points based on value, enabling Engineering and Finance to agree that stock levels are truly optimal.</a:t>
            </a:r>
          </a:p>
          <a:p>
            <a:r>
              <a:rPr lang="en-US" dirty="0"/>
              <a:t>Implementation of this solution generally delivers an internal rate of return (IRR) &gt; 34% with minimal changes, implemented, while it jumps to 140% and higher if all the key recommendations are implemented.</a:t>
            </a:r>
          </a:p>
          <a:p>
            <a:r>
              <a:rPr lang="en-US" dirty="0"/>
              <a:t>More than optimised stock levels: clients gain insight into operational vulnerability and exposure across the plant.</a:t>
            </a:r>
          </a:p>
          <a:p>
            <a:r>
              <a:rPr lang="en-US" dirty="0"/>
              <a:t>Improved accuracy and confidence in lead-time values, based on verification against actual performance.</a:t>
            </a:r>
          </a:p>
          <a:p>
            <a:r>
              <a:rPr lang="en-US" dirty="0"/>
              <a:t>Obsolete spare parts are identified when mapping the consequences of a stockout.</a:t>
            </a:r>
          </a:p>
          <a:p>
            <a:r>
              <a:rPr lang="en-US" dirty="0" err="1"/>
              <a:t>Institutionalises</a:t>
            </a:r>
            <a:r>
              <a:rPr lang="en-US" dirty="0"/>
              <a:t> tacit knowledge by formally linking equipment to spare parts, enabling faster response to emergency requests and reducing dependency on individual experience.</a:t>
            </a:r>
            <a:endParaRPr lang="en-ZA" dirty="0"/>
          </a:p>
        </p:txBody>
      </p:sp>
      <p:grpSp>
        <p:nvGrpSpPr>
          <p:cNvPr id="19" name="Group 18">
            <a:extLst>
              <a:ext uri="{FF2B5EF4-FFF2-40B4-BE49-F238E27FC236}">
                <a16:creationId xmlns:a16="http://schemas.microsoft.com/office/drawing/2014/main" id="{07AF36EB-49D7-41C3-EE9A-B402BEF492B1}"/>
              </a:ext>
            </a:extLst>
          </p:cNvPr>
          <p:cNvGrpSpPr/>
          <p:nvPr/>
        </p:nvGrpSpPr>
        <p:grpSpPr>
          <a:xfrm>
            <a:off x="333283" y="7107200"/>
            <a:ext cx="3281787" cy="1783719"/>
            <a:chOff x="2506468" y="7850108"/>
            <a:chExt cx="3982892" cy="1650591"/>
          </a:xfrm>
        </p:grpSpPr>
        <p:sp>
          <p:nvSpPr>
            <p:cNvPr id="20" name="Rectangle 19">
              <a:extLst>
                <a:ext uri="{FF2B5EF4-FFF2-40B4-BE49-F238E27FC236}">
                  <a16:creationId xmlns:a16="http://schemas.microsoft.com/office/drawing/2014/main" id="{1D692A57-0E9C-19A5-86F4-0EE0F02E54B5}"/>
                </a:ext>
              </a:extLst>
            </p:cNvPr>
            <p:cNvSpPr/>
            <p:nvPr/>
          </p:nvSpPr>
          <p:spPr>
            <a:xfrm>
              <a:off x="2512011" y="8084336"/>
              <a:ext cx="3955948" cy="1416363"/>
            </a:xfrm>
            <a:prstGeom prst="rect">
              <a:avLst/>
            </a:prstGeom>
            <a:solidFill>
              <a:schemeClr val="bg1"/>
            </a:solidFill>
            <a:ln>
              <a:solidFill>
                <a:schemeClr val="tx2"/>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21" name="Rectangle: Top Corners Rounded 20">
              <a:extLst>
                <a:ext uri="{FF2B5EF4-FFF2-40B4-BE49-F238E27FC236}">
                  <a16:creationId xmlns:a16="http://schemas.microsoft.com/office/drawing/2014/main" id="{54585362-C925-A566-24D0-2AB78144E0A7}"/>
                </a:ext>
              </a:extLst>
            </p:cNvPr>
            <p:cNvSpPr/>
            <p:nvPr/>
          </p:nvSpPr>
          <p:spPr>
            <a:xfrm>
              <a:off x="2512011" y="7850108"/>
              <a:ext cx="3977349" cy="226529"/>
            </a:xfrm>
            <a:prstGeom prst="round2Same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     Spare Parts Optimisation Model</a:t>
              </a:r>
            </a:p>
          </p:txBody>
        </p:sp>
        <p:sp>
          <p:nvSpPr>
            <p:cNvPr id="22" name="Rectangle 21">
              <a:extLst>
                <a:ext uri="{FF2B5EF4-FFF2-40B4-BE49-F238E27FC236}">
                  <a16:creationId xmlns:a16="http://schemas.microsoft.com/office/drawing/2014/main" id="{7B45F52E-6F8E-5DBE-60AD-8DAE2CFD71F2}"/>
                </a:ext>
              </a:extLst>
            </p:cNvPr>
            <p:cNvSpPr/>
            <p:nvPr/>
          </p:nvSpPr>
          <p:spPr>
            <a:xfrm>
              <a:off x="2506468" y="7851287"/>
              <a:ext cx="311727" cy="225235"/>
            </a:xfrm>
            <a:prstGeom prst="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219075" algn="ctr" defTabSz="612000">
                <a:lnSpc>
                  <a:spcPct val="100000"/>
                </a:lnSpc>
                <a:spcAft>
                  <a:spcPts val="600"/>
                </a:spcAft>
                <a:buClr>
                  <a:schemeClr val="bg1"/>
                </a:buClr>
                <a:buSzPct val="80000"/>
                <a:buFont typeface="Arial" panose="020B0604020202020204" pitchFamily="34" charset="0"/>
                <a:buNone/>
                <a:tabLst>
                  <a:tab pos="180000" algn="l"/>
                </a:tabLst>
              </a:pPr>
              <a:r>
                <a:rPr lang="en-ZA" sz="1400" dirty="0">
                  <a:solidFill>
                    <a:schemeClr val="accent5"/>
                  </a:solidFill>
                </a:rPr>
                <a:t>B</a:t>
              </a:r>
              <a:endParaRPr lang="en-ZA" sz="2000" dirty="0">
                <a:solidFill>
                  <a:schemeClr val="accent5"/>
                </a:solidFill>
              </a:endParaRPr>
            </a:p>
          </p:txBody>
        </p:sp>
      </p:grpSp>
      <p:sp>
        <p:nvSpPr>
          <p:cNvPr id="29" name="Rectangle: Top Corners Rounded 28">
            <a:extLst>
              <a:ext uri="{FF2B5EF4-FFF2-40B4-BE49-F238E27FC236}">
                <a16:creationId xmlns:a16="http://schemas.microsoft.com/office/drawing/2014/main" id="{D8E85903-A458-5287-2268-389EEB63A404}"/>
              </a:ext>
            </a:extLst>
          </p:cNvPr>
          <p:cNvSpPr/>
          <p:nvPr/>
        </p:nvSpPr>
        <p:spPr>
          <a:xfrm>
            <a:off x="339421" y="6839286"/>
            <a:ext cx="3275841" cy="243401"/>
          </a:xfrm>
          <a:prstGeom prst="round2Same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defTabSz="612000">
              <a:lnSpc>
                <a:spcPct val="100000"/>
              </a:lnSpc>
              <a:spcAft>
                <a:spcPts val="600"/>
              </a:spcAft>
              <a:buClr>
                <a:schemeClr val="bg1"/>
              </a:buClr>
              <a:buSzPct val="80000"/>
              <a:buFont typeface="Arial" panose="020B0604020202020204" pitchFamily="34" charset="0"/>
              <a:buNone/>
              <a:tabLst>
                <a:tab pos="180000" algn="l"/>
              </a:tabLst>
            </a:pPr>
            <a:r>
              <a:rPr lang="en-ZA" sz="1100" dirty="0">
                <a:solidFill>
                  <a:schemeClr val="bg1"/>
                </a:solidFill>
              </a:rPr>
              <a:t>     Demand Prediction Model</a:t>
            </a:r>
          </a:p>
        </p:txBody>
      </p:sp>
      <p:pic>
        <p:nvPicPr>
          <p:cNvPr id="30" name="Picture 29">
            <a:extLst>
              <a:ext uri="{FF2B5EF4-FFF2-40B4-BE49-F238E27FC236}">
                <a16:creationId xmlns:a16="http://schemas.microsoft.com/office/drawing/2014/main" id="{F8593AD4-BDCA-E88C-B46D-54104B9E0F08}"/>
              </a:ext>
            </a:extLst>
          </p:cNvPr>
          <p:cNvPicPr>
            <a:picLocks noChangeAspect="1"/>
          </p:cNvPicPr>
          <p:nvPr/>
        </p:nvPicPr>
        <p:blipFill>
          <a:blip r:embed="rId2"/>
          <a:stretch>
            <a:fillRect/>
          </a:stretch>
        </p:blipFill>
        <p:spPr>
          <a:xfrm>
            <a:off x="380302" y="7778852"/>
            <a:ext cx="1467411" cy="921869"/>
          </a:xfrm>
          <a:prstGeom prst="rect">
            <a:avLst/>
          </a:prstGeom>
        </p:spPr>
      </p:pic>
      <p:pic>
        <p:nvPicPr>
          <p:cNvPr id="31" name="Picture 30">
            <a:extLst>
              <a:ext uri="{FF2B5EF4-FFF2-40B4-BE49-F238E27FC236}">
                <a16:creationId xmlns:a16="http://schemas.microsoft.com/office/drawing/2014/main" id="{ECB3F023-1EFA-B548-C750-0771D64AF4E5}"/>
              </a:ext>
            </a:extLst>
          </p:cNvPr>
          <p:cNvPicPr>
            <a:picLocks noChangeAspect="1"/>
          </p:cNvPicPr>
          <p:nvPr/>
        </p:nvPicPr>
        <p:blipFill>
          <a:blip r:embed="rId3"/>
          <a:srcRect t="5428"/>
          <a:stretch>
            <a:fillRect/>
          </a:stretch>
        </p:blipFill>
        <p:spPr>
          <a:xfrm>
            <a:off x="1996924" y="7855569"/>
            <a:ext cx="1419626" cy="921869"/>
          </a:xfrm>
          <a:prstGeom prst="rect">
            <a:avLst/>
          </a:prstGeom>
        </p:spPr>
      </p:pic>
      <p:sp>
        <p:nvSpPr>
          <p:cNvPr id="32" name="Text Placeholder 6">
            <a:extLst>
              <a:ext uri="{FF2B5EF4-FFF2-40B4-BE49-F238E27FC236}">
                <a16:creationId xmlns:a16="http://schemas.microsoft.com/office/drawing/2014/main" id="{D405607C-F39C-A3AE-1A85-A4958B389F16}"/>
              </a:ext>
            </a:extLst>
          </p:cNvPr>
          <p:cNvSpPr txBox="1">
            <a:spLocks/>
          </p:cNvSpPr>
          <p:nvPr/>
        </p:nvSpPr>
        <p:spPr>
          <a:xfrm>
            <a:off x="396873" y="7479369"/>
            <a:ext cx="1632195" cy="305057"/>
          </a:xfrm>
          <a:prstGeom prst="rect">
            <a:avLst/>
          </a:prstGeom>
        </p:spPr>
        <p:txBody>
          <a:bodyPr vert="horz" lIns="0" tIns="45720" rIns="91440" bIns="45720" rtlCol="0">
            <a:noAutofit/>
          </a:bodyPr>
          <a:lstStyle>
            <a:lvl1pPr marL="0" marR="0" indent="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None/>
              <a:tabLst>
                <a:tab pos="58491" algn="l"/>
              </a:tabLst>
              <a:defRPr sz="1200" b="1" kern="1200">
                <a:solidFill>
                  <a:schemeClr val="accent5"/>
                </a:solidFill>
                <a:latin typeface="+mn-lt"/>
                <a:ea typeface="+mn-ea"/>
                <a:cs typeface="+mn-cs"/>
              </a:defRPr>
            </a:lvl1pPr>
            <a:lvl2pPr marL="264771"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2pPr>
            <a:lvl3pPr marL="413339"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3pPr>
            <a:lvl4pPr marL="561907"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4pPr>
            <a:lvl5pPr marL="710475"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r>
              <a:rPr lang="en-ZA" sz="1000" b="0" dirty="0"/>
              <a:t>a. Optimum order quantity </a:t>
            </a:r>
          </a:p>
        </p:txBody>
      </p:sp>
      <p:sp>
        <p:nvSpPr>
          <p:cNvPr id="33" name="Text Placeholder 6">
            <a:extLst>
              <a:ext uri="{FF2B5EF4-FFF2-40B4-BE49-F238E27FC236}">
                <a16:creationId xmlns:a16="http://schemas.microsoft.com/office/drawing/2014/main" id="{2DDF345E-6395-C436-61A8-DDAEB7BE1244}"/>
              </a:ext>
            </a:extLst>
          </p:cNvPr>
          <p:cNvSpPr txBox="1">
            <a:spLocks/>
          </p:cNvSpPr>
          <p:nvPr/>
        </p:nvSpPr>
        <p:spPr>
          <a:xfrm>
            <a:off x="2066198" y="7474445"/>
            <a:ext cx="1553063" cy="305057"/>
          </a:xfrm>
          <a:prstGeom prst="rect">
            <a:avLst/>
          </a:prstGeom>
        </p:spPr>
        <p:txBody>
          <a:bodyPr vert="horz" lIns="0" tIns="45720" rIns="91440" bIns="45720" rtlCol="0">
            <a:noAutofit/>
          </a:bodyPr>
          <a:lstStyle>
            <a:lvl1pPr marL="0" marR="0" indent="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None/>
              <a:tabLst>
                <a:tab pos="58491" algn="l"/>
              </a:tabLst>
              <a:defRPr sz="1200" b="1" kern="1200">
                <a:solidFill>
                  <a:schemeClr val="accent5"/>
                </a:solidFill>
                <a:latin typeface="+mn-lt"/>
                <a:ea typeface="+mn-ea"/>
                <a:cs typeface="+mn-cs"/>
              </a:defRPr>
            </a:lvl1pPr>
            <a:lvl2pPr marL="264771"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2pPr>
            <a:lvl3pPr marL="413339"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3pPr>
            <a:lvl4pPr marL="561907"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4pPr>
            <a:lvl5pPr marL="710475" marR="0" indent="-151200"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1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r>
              <a:rPr lang="en-ZA" sz="1000" b="0" dirty="0"/>
              <a:t>b. Optimum service level</a:t>
            </a:r>
          </a:p>
        </p:txBody>
      </p:sp>
      <p:sp>
        <p:nvSpPr>
          <p:cNvPr id="34" name="Rectangle 33">
            <a:extLst>
              <a:ext uri="{FF2B5EF4-FFF2-40B4-BE49-F238E27FC236}">
                <a16:creationId xmlns:a16="http://schemas.microsoft.com/office/drawing/2014/main" id="{15CE09A8-43CD-B25D-500C-C2B6B19A5D38}"/>
              </a:ext>
            </a:extLst>
          </p:cNvPr>
          <p:cNvSpPr/>
          <p:nvPr/>
        </p:nvSpPr>
        <p:spPr>
          <a:xfrm>
            <a:off x="333877" y="6839285"/>
            <a:ext cx="301933" cy="243401"/>
          </a:xfrm>
          <a:prstGeom prst="rect">
            <a:avLst/>
          </a:prstGeom>
          <a:solidFill>
            <a:schemeClr val="accent1">
              <a:lumMod val="7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219075" algn="l" defTabSz="612000">
              <a:lnSpc>
                <a:spcPct val="100000"/>
              </a:lnSpc>
              <a:spcAft>
                <a:spcPts val="600"/>
              </a:spcAft>
              <a:buClr>
                <a:schemeClr val="bg1"/>
              </a:buClr>
              <a:buSzPct val="80000"/>
              <a:buFont typeface="Arial" panose="020B0604020202020204" pitchFamily="34" charset="0"/>
              <a:buNone/>
              <a:tabLst>
                <a:tab pos="180000" algn="l"/>
              </a:tabLst>
            </a:pPr>
            <a:r>
              <a:rPr lang="en-ZA" sz="1400" dirty="0">
                <a:solidFill>
                  <a:schemeClr val="accent5"/>
                </a:solidFill>
              </a:rPr>
              <a:t>A</a:t>
            </a:r>
            <a:endParaRPr lang="en-ZA" sz="2000" dirty="0">
              <a:solidFill>
                <a:schemeClr val="accent5"/>
              </a:solidFill>
            </a:endParaRPr>
          </a:p>
        </p:txBody>
      </p:sp>
      <p:pic>
        <p:nvPicPr>
          <p:cNvPr id="17" name="Picture 16">
            <a:extLst>
              <a:ext uri="{FF2B5EF4-FFF2-40B4-BE49-F238E27FC236}">
                <a16:creationId xmlns:a16="http://schemas.microsoft.com/office/drawing/2014/main" id="{F00906CD-84CC-9071-BDB6-637A69EF3F44}"/>
              </a:ext>
            </a:extLst>
          </p:cNvPr>
          <p:cNvPicPr preferRelativeResize="0">
            <a:picLocks noChangeAspect="1"/>
          </p:cNvPicPr>
          <p:nvPr/>
        </p:nvPicPr>
        <p:blipFill>
          <a:blip r:embed="rId4"/>
          <a:stretch>
            <a:fillRect/>
          </a:stretch>
        </p:blipFill>
        <p:spPr>
          <a:xfrm>
            <a:off x="2763281" y="6701930"/>
            <a:ext cx="748244" cy="772515"/>
          </a:xfrm>
          <a:prstGeom prst="rect">
            <a:avLst/>
          </a:prstGeom>
        </p:spPr>
      </p:pic>
    </p:spTree>
    <p:extLst>
      <p:ext uri="{BB962C8B-B14F-4D97-AF65-F5344CB8AC3E}">
        <p14:creationId xmlns:p14="http://schemas.microsoft.com/office/powerpoint/2010/main" val="3968729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Diagonal Corners Rounded 5">
            <a:extLst>
              <a:ext uri="{FF2B5EF4-FFF2-40B4-BE49-F238E27FC236}">
                <a16:creationId xmlns:a16="http://schemas.microsoft.com/office/drawing/2014/main" id="{BC44E9BB-CFE9-AC20-A44C-B25D90702EC4}"/>
              </a:ext>
            </a:extLst>
          </p:cNvPr>
          <p:cNvSpPr/>
          <p:nvPr/>
        </p:nvSpPr>
        <p:spPr>
          <a:xfrm>
            <a:off x="350604" y="8168640"/>
            <a:ext cx="2906946" cy="998220"/>
          </a:xfrm>
          <a:prstGeom prst="round2DiagRect">
            <a:avLst/>
          </a:prstGeom>
          <a:solidFill>
            <a:schemeClr val="accent5">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6234">
              <a:spcAft>
                <a:spcPts val="300"/>
              </a:spcAft>
            </a:pPr>
            <a:endParaRPr lang="en-ZA" sz="900" dirty="0">
              <a:solidFill>
                <a:schemeClr val="bg1"/>
              </a:solidFill>
            </a:endParaRPr>
          </a:p>
        </p:txBody>
      </p:sp>
      <p:sp>
        <p:nvSpPr>
          <p:cNvPr id="14" name="Rectangle 13">
            <a:extLst>
              <a:ext uri="{FF2B5EF4-FFF2-40B4-BE49-F238E27FC236}">
                <a16:creationId xmlns:a16="http://schemas.microsoft.com/office/drawing/2014/main" id="{E30813DD-156A-3F35-45D0-BE949D510829}"/>
              </a:ext>
            </a:extLst>
          </p:cNvPr>
          <p:cNvSpPr/>
          <p:nvPr/>
        </p:nvSpPr>
        <p:spPr>
          <a:xfrm>
            <a:off x="3634353" y="5182503"/>
            <a:ext cx="2990057" cy="4262286"/>
          </a:xfrm>
          <a:prstGeom prst="rect">
            <a:avLst/>
          </a:prstGeom>
          <a:solidFill>
            <a:schemeClr val="bg1">
              <a:lumMod val="95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2000" dirty="0">
              <a:solidFill>
                <a:schemeClr val="bg1"/>
              </a:solidFill>
            </a:endParaRPr>
          </a:p>
        </p:txBody>
      </p:sp>
      <p:sp>
        <p:nvSpPr>
          <p:cNvPr id="7" name="Content Placeholder 6">
            <a:extLst>
              <a:ext uri="{FF2B5EF4-FFF2-40B4-BE49-F238E27FC236}">
                <a16:creationId xmlns:a16="http://schemas.microsoft.com/office/drawing/2014/main" id="{F060F6E4-39B6-4289-21B0-CC8C19FBA895}"/>
              </a:ext>
            </a:extLst>
          </p:cNvPr>
          <p:cNvSpPr>
            <a:spLocks noGrp="1"/>
          </p:cNvSpPr>
          <p:nvPr>
            <p:ph sz="quarter" idx="18"/>
          </p:nvPr>
        </p:nvSpPr>
        <p:spPr>
          <a:xfrm>
            <a:off x="232846" y="1818177"/>
            <a:ext cx="6257115" cy="1123866"/>
          </a:xfrm>
        </p:spPr>
        <p:txBody>
          <a:bodyPr/>
          <a:lstStyle/>
          <a:p>
            <a:r>
              <a:rPr lang="en-US" dirty="0"/>
              <a:t>Material management improvement is not a once-off exercise. It requires discipline and ongoing upkeep as assets, demand, and maintenance plans change. Even well-optimised stock levels degrade when processes and master data are not maintained, and new spare parts are added without consistent criticality, codification, and BoM alignment. Many organisations struggle to sustain this internally because it becomes ad hoc under operational pressure, accountability is unclear, and the CMMS/EAM system and material master data drift out of sync.</a:t>
            </a:r>
            <a:endParaRPr lang="en-GB" dirty="0"/>
          </a:p>
        </p:txBody>
      </p:sp>
      <p:sp>
        <p:nvSpPr>
          <p:cNvPr id="2" name="Text Placeholder 1">
            <a:extLst>
              <a:ext uri="{FF2B5EF4-FFF2-40B4-BE49-F238E27FC236}">
                <a16:creationId xmlns:a16="http://schemas.microsoft.com/office/drawing/2014/main" id="{8A01B530-0241-FF19-1C8C-370EDB76304E}"/>
              </a:ext>
            </a:extLst>
          </p:cNvPr>
          <p:cNvSpPr>
            <a:spLocks noGrp="1"/>
          </p:cNvSpPr>
          <p:nvPr>
            <p:ph type="body" sz="quarter" idx="20"/>
          </p:nvPr>
        </p:nvSpPr>
        <p:spPr>
          <a:xfrm>
            <a:off x="224627" y="5288660"/>
            <a:ext cx="2759214" cy="287294"/>
          </a:xfrm>
        </p:spPr>
        <p:txBody>
          <a:bodyPr/>
          <a:lstStyle/>
          <a:p>
            <a:pPr marL="4777" indent="0">
              <a:buNone/>
            </a:pPr>
            <a:r>
              <a:rPr lang="en-ZA" sz="1200" dirty="0">
                <a:solidFill>
                  <a:srgbClr val="E84926"/>
                </a:solidFill>
              </a:rPr>
              <a:t>Key features</a:t>
            </a:r>
            <a:endParaRPr lang="en-GB" sz="1200" dirty="0">
              <a:solidFill>
                <a:srgbClr val="E84926"/>
              </a:solidFill>
            </a:endParaRPr>
          </a:p>
        </p:txBody>
      </p:sp>
      <p:sp>
        <p:nvSpPr>
          <p:cNvPr id="4" name="Title 3">
            <a:extLst>
              <a:ext uri="{FF2B5EF4-FFF2-40B4-BE49-F238E27FC236}">
                <a16:creationId xmlns:a16="http://schemas.microsoft.com/office/drawing/2014/main" id="{E4D29C28-1BB6-16F6-167F-9AC8A13FE756}"/>
              </a:ext>
            </a:extLst>
          </p:cNvPr>
          <p:cNvSpPr>
            <a:spLocks noGrp="1"/>
          </p:cNvSpPr>
          <p:nvPr>
            <p:ph type="ctrTitle"/>
          </p:nvPr>
        </p:nvSpPr>
        <p:spPr>
          <a:xfrm>
            <a:off x="331200" y="242914"/>
            <a:ext cx="3602625" cy="554628"/>
          </a:xfrm>
        </p:spPr>
        <p:txBody>
          <a:bodyPr/>
          <a:lstStyle/>
          <a:p>
            <a:r>
              <a:rPr lang="en-US" dirty="0"/>
              <a:t>Unlocking Value through Smarter Implementation Support</a:t>
            </a:r>
            <a:endParaRPr lang="en-GB" dirty="0"/>
          </a:p>
        </p:txBody>
      </p:sp>
      <p:sp>
        <p:nvSpPr>
          <p:cNvPr id="5" name="Subtitle 4">
            <a:extLst>
              <a:ext uri="{FF2B5EF4-FFF2-40B4-BE49-F238E27FC236}">
                <a16:creationId xmlns:a16="http://schemas.microsoft.com/office/drawing/2014/main" id="{F34D005F-2977-92B9-17B0-A844EF2892C3}"/>
              </a:ext>
            </a:extLst>
          </p:cNvPr>
          <p:cNvSpPr>
            <a:spLocks noGrp="1"/>
          </p:cNvSpPr>
          <p:nvPr>
            <p:ph type="subTitle" idx="1"/>
          </p:nvPr>
        </p:nvSpPr>
        <p:spPr>
          <a:xfrm>
            <a:off x="331200" y="840426"/>
            <a:ext cx="4814958" cy="525600"/>
          </a:xfrm>
        </p:spPr>
        <p:txBody>
          <a:bodyPr/>
          <a:lstStyle/>
          <a:p>
            <a:r>
              <a:rPr lang="en-US" b="1" dirty="0"/>
              <a:t>Implementation support </a:t>
            </a:r>
            <a:r>
              <a:rPr lang="en-US" dirty="0"/>
              <a:t>for ongoing sustainability and improvement. </a:t>
            </a:r>
            <a:r>
              <a:rPr lang="en-ZA" dirty="0"/>
              <a:t>It’s not just about a once-off stock level optimisation.</a:t>
            </a:r>
            <a:endParaRPr lang="en-GB" dirty="0"/>
          </a:p>
        </p:txBody>
      </p:sp>
      <p:sp>
        <p:nvSpPr>
          <p:cNvPr id="8" name="Text Placeholder 7">
            <a:extLst>
              <a:ext uri="{FF2B5EF4-FFF2-40B4-BE49-F238E27FC236}">
                <a16:creationId xmlns:a16="http://schemas.microsoft.com/office/drawing/2014/main" id="{B51518FB-94B2-75A5-F792-2294CE03018E}"/>
              </a:ext>
            </a:extLst>
          </p:cNvPr>
          <p:cNvSpPr>
            <a:spLocks noGrp="1"/>
          </p:cNvSpPr>
          <p:nvPr>
            <p:ph type="body" sz="quarter" idx="4294967295"/>
          </p:nvPr>
        </p:nvSpPr>
        <p:spPr>
          <a:xfrm>
            <a:off x="224627" y="5570126"/>
            <a:ext cx="3204373" cy="3651250"/>
          </a:xfrm>
        </p:spPr>
        <p:txBody>
          <a:bodyPr/>
          <a:lstStyle/>
          <a:p>
            <a:r>
              <a:rPr lang="en-US" sz="900" dirty="0"/>
              <a:t>On-site and/or off-site support to match operational needs and maturity.</a:t>
            </a:r>
          </a:p>
          <a:p>
            <a:r>
              <a:rPr lang="en-US" sz="900" dirty="0"/>
              <a:t>Access to the material master and CMMS/EAM system, where the link between systems must be maintained (eg, BoMs and task links).</a:t>
            </a:r>
          </a:p>
          <a:p>
            <a:r>
              <a:rPr lang="en-US" sz="900" dirty="0"/>
              <a:t>Ongoing optimisation cycles to prevent performance decay and respond to change.</a:t>
            </a:r>
          </a:p>
          <a:p>
            <a:r>
              <a:rPr lang="en-US" sz="900" dirty="0"/>
              <a:t>Continuous upkeep of material master data to enable reliable planning and optimisation.</a:t>
            </a:r>
          </a:p>
          <a:p>
            <a:r>
              <a:rPr lang="en-US" sz="900" dirty="0"/>
              <a:t>Reporting and management feedback to maintain visibility, governance, and accountability.</a:t>
            </a:r>
            <a:endParaRPr lang="en-GB" sz="900" dirty="0"/>
          </a:p>
        </p:txBody>
      </p:sp>
      <p:sp>
        <p:nvSpPr>
          <p:cNvPr id="9" name="Text Placeholder 8">
            <a:extLst>
              <a:ext uri="{FF2B5EF4-FFF2-40B4-BE49-F238E27FC236}">
                <a16:creationId xmlns:a16="http://schemas.microsoft.com/office/drawing/2014/main" id="{D59D49BB-9D2F-0070-E78D-70D2E431C925}"/>
              </a:ext>
            </a:extLst>
          </p:cNvPr>
          <p:cNvSpPr>
            <a:spLocks noGrp="1"/>
          </p:cNvSpPr>
          <p:nvPr>
            <p:ph type="body" sz="quarter" idx="4294967295"/>
          </p:nvPr>
        </p:nvSpPr>
        <p:spPr>
          <a:xfrm>
            <a:off x="3717743" y="5570126"/>
            <a:ext cx="2759214" cy="3438828"/>
          </a:xfrm>
        </p:spPr>
        <p:txBody>
          <a:bodyPr/>
          <a:lstStyle/>
          <a:p>
            <a:r>
              <a:rPr lang="en-US" sz="900" dirty="0"/>
              <a:t>Sustainability of the solution — preventing drift after initial optimisation.</a:t>
            </a:r>
          </a:p>
          <a:p>
            <a:r>
              <a:rPr lang="en-US" sz="900" dirty="0"/>
              <a:t>Ongoing improvement — maintaining momentum through structured review and execution.</a:t>
            </a:r>
          </a:p>
          <a:p>
            <a:r>
              <a:rPr lang="en-US" sz="900" dirty="0"/>
              <a:t>Ad hoc labour requirements during commissioning — reducing scramble when new lines/assets require spare parts identification and optimisation.</a:t>
            </a:r>
          </a:p>
          <a:p>
            <a:r>
              <a:rPr lang="en-US" sz="900" dirty="0"/>
              <a:t>Uncertainty on initial stocking — establishing justified order quantities instead of relying solely on OEM lists or conflicting internal opinions.</a:t>
            </a:r>
          </a:p>
          <a:p>
            <a:r>
              <a:rPr lang="en-US" sz="900" dirty="0"/>
              <a:t>Criticality definition for new spare parts — ensuring service levels and stocking logic are set consistently.</a:t>
            </a:r>
          </a:p>
          <a:p>
            <a:r>
              <a:rPr lang="en-US" sz="900" dirty="0"/>
              <a:t>Resolution of new spare parts issues — substitutes, interchangeability, and </a:t>
            </a:r>
            <a:r>
              <a:rPr lang="en-US" sz="900" dirty="0" err="1"/>
              <a:t>standardisation</a:t>
            </a:r>
            <a:r>
              <a:rPr lang="en-US" sz="900" dirty="0"/>
              <a:t>.</a:t>
            </a:r>
          </a:p>
          <a:p>
            <a:r>
              <a:rPr lang="en-US" sz="900" dirty="0"/>
              <a:t>BoM development and support — keeping asset structures current and usable for planning.</a:t>
            </a:r>
          </a:p>
          <a:p>
            <a:r>
              <a:rPr lang="en-US" sz="900" dirty="0"/>
              <a:t>Codification and </a:t>
            </a:r>
            <a:r>
              <a:rPr lang="en-US" sz="900" dirty="0" err="1"/>
              <a:t>standardisation</a:t>
            </a:r>
            <a:r>
              <a:rPr lang="en-US" sz="900" dirty="0"/>
              <a:t> — enabling control, re-use, and reduced duplication.</a:t>
            </a:r>
            <a:endParaRPr lang="en-GB" sz="900" dirty="0"/>
          </a:p>
        </p:txBody>
      </p:sp>
      <p:sp>
        <p:nvSpPr>
          <p:cNvPr id="10" name="Rectangle: Single Corner Rounded 9">
            <a:extLst>
              <a:ext uri="{FF2B5EF4-FFF2-40B4-BE49-F238E27FC236}">
                <a16:creationId xmlns:a16="http://schemas.microsoft.com/office/drawing/2014/main" id="{62261E5E-498A-2DA2-1E4F-202D3CB9395A}"/>
              </a:ext>
            </a:extLst>
          </p:cNvPr>
          <p:cNvSpPr/>
          <p:nvPr/>
        </p:nvSpPr>
        <p:spPr>
          <a:xfrm>
            <a:off x="331199" y="3040451"/>
            <a:ext cx="6257115" cy="566036"/>
          </a:xfrm>
          <a:prstGeom prst="round1Rect">
            <a:avLst/>
          </a:prstGeom>
          <a:solidFill>
            <a:schemeClr val="accent1">
              <a:lumMod val="50000"/>
              <a:alpha val="8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indent="0" algn="l" defTabSz="612000">
              <a:lnSpc>
                <a:spcPct val="100000"/>
              </a:lnSpc>
              <a:spcAft>
                <a:spcPts val="600"/>
              </a:spcAft>
              <a:buClr>
                <a:schemeClr val="bg1"/>
              </a:buClr>
              <a:buSzPct val="80000"/>
              <a:buFont typeface="Arial" panose="020B0604020202020204" pitchFamily="34" charset="0"/>
              <a:buNone/>
              <a:tabLst>
                <a:tab pos="180000" algn="l"/>
              </a:tabLst>
            </a:pPr>
            <a:endParaRPr lang="en-ZA" sz="900" dirty="0">
              <a:solidFill>
                <a:schemeClr val="bg1"/>
              </a:solidFill>
            </a:endParaRPr>
          </a:p>
        </p:txBody>
      </p:sp>
      <p:sp>
        <p:nvSpPr>
          <p:cNvPr id="19" name="Rectangle 18">
            <a:extLst>
              <a:ext uri="{FF2B5EF4-FFF2-40B4-BE49-F238E27FC236}">
                <a16:creationId xmlns:a16="http://schemas.microsoft.com/office/drawing/2014/main" id="{110E91CE-663E-7461-787E-8D54BA44FD1C}"/>
              </a:ext>
            </a:extLst>
          </p:cNvPr>
          <p:cNvSpPr/>
          <p:nvPr/>
        </p:nvSpPr>
        <p:spPr>
          <a:xfrm>
            <a:off x="331200" y="3620435"/>
            <a:ext cx="6257114" cy="1548120"/>
          </a:xfrm>
          <a:prstGeom prst="rect">
            <a:avLst/>
          </a:prstGeom>
          <a:solidFill>
            <a:schemeClr val="accent1">
              <a:lumMod val="50000"/>
              <a:alpha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30188" indent="-138113">
              <a:spcAft>
                <a:spcPts val="300"/>
              </a:spcAft>
              <a:buFont typeface="Arial" panose="020B0604020202020204" pitchFamily="34" charset="0"/>
              <a:buChar char="•"/>
            </a:pPr>
            <a:r>
              <a:rPr lang="en-ZA" sz="900" dirty="0">
                <a:solidFill>
                  <a:schemeClr val="bg1"/>
                </a:solidFill>
              </a:rPr>
              <a:t>Store process and maturity improvement: embed standards, controls, and ways of working that sustain performance. </a:t>
            </a:r>
          </a:p>
          <a:p>
            <a:pPr marL="230188" indent="-138113">
              <a:spcAft>
                <a:spcPts val="300"/>
              </a:spcAft>
              <a:buFont typeface="Arial" panose="020B0604020202020204" pitchFamily="34" charset="0"/>
              <a:buChar char="•"/>
            </a:pPr>
            <a:r>
              <a:rPr lang="en-ZA" sz="900" dirty="0">
                <a:solidFill>
                  <a:schemeClr val="bg1"/>
                </a:solidFill>
              </a:rPr>
              <a:t>Onboarding support for new projects: spare parts identification, specification, optimisation, and codification during commissioning and expansions. </a:t>
            </a:r>
          </a:p>
          <a:p>
            <a:pPr marL="230188" indent="-138113">
              <a:spcAft>
                <a:spcPts val="300"/>
              </a:spcAft>
              <a:buFont typeface="Arial" panose="020B0604020202020204" pitchFamily="34" charset="0"/>
              <a:buChar char="•"/>
            </a:pPr>
            <a:r>
              <a:rPr lang="en-ZA" sz="900" dirty="0">
                <a:solidFill>
                  <a:schemeClr val="bg1"/>
                </a:solidFill>
              </a:rPr>
              <a:t>Continuous optimisation (to an economically sensible level): prioritised improvement based on the Opportunity and Waste Analysis and ongoing performance signals. </a:t>
            </a:r>
          </a:p>
          <a:p>
            <a:pPr marL="230188" indent="-138113">
              <a:spcAft>
                <a:spcPts val="300"/>
              </a:spcAft>
              <a:buFont typeface="Arial" panose="020B0604020202020204" pitchFamily="34" charset="0"/>
              <a:buChar char="•"/>
            </a:pPr>
            <a:r>
              <a:rPr lang="en-ZA" sz="900" dirty="0">
                <a:solidFill>
                  <a:schemeClr val="bg1"/>
                </a:solidFill>
              </a:rPr>
              <a:t>Govern and maintain master data (BoMs, task links, codification, and criticality): keeping CMMS/EAM and the material master aligned so optimisation remains reliable.</a:t>
            </a:r>
          </a:p>
        </p:txBody>
      </p:sp>
      <p:sp>
        <p:nvSpPr>
          <p:cNvPr id="23" name="TextBox 22">
            <a:extLst>
              <a:ext uri="{FF2B5EF4-FFF2-40B4-BE49-F238E27FC236}">
                <a16:creationId xmlns:a16="http://schemas.microsoft.com/office/drawing/2014/main" id="{D1479437-88D7-A433-0D58-1C4C1BCD23B8}"/>
              </a:ext>
            </a:extLst>
          </p:cNvPr>
          <p:cNvSpPr txBox="1"/>
          <p:nvPr/>
        </p:nvSpPr>
        <p:spPr>
          <a:xfrm>
            <a:off x="331200" y="3131704"/>
            <a:ext cx="6069328" cy="430887"/>
          </a:xfrm>
          <a:prstGeom prst="rect">
            <a:avLst/>
          </a:prstGeom>
          <a:noFill/>
        </p:spPr>
        <p:txBody>
          <a:bodyPr wrap="square">
            <a:spAutoFit/>
          </a:bodyPr>
          <a:lstStyle/>
          <a:p>
            <a:pPr marL="88900" defTabSz="612000">
              <a:buClr>
                <a:schemeClr val="bg1"/>
              </a:buClr>
              <a:buSzPct val="80000"/>
              <a:tabLst>
                <a:tab pos="180000" algn="l"/>
              </a:tabLst>
            </a:pPr>
            <a:r>
              <a:rPr lang="en-ZA" sz="1100" dirty="0">
                <a:solidFill>
                  <a:schemeClr val="bg1"/>
                </a:solidFill>
              </a:rPr>
              <a:t>Implementation support: Not a once-off exercise, a sustained discipline driven by risk and consequence</a:t>
            </a:r>
          </a:p>
        </p:txBody>
      </p:sp>
      <p:sp>
        <p:nvSpPr>
          <p:cNvPr id="26" name="Text Placeholder 1">
            <a:extLst>
              <a:ext uri="{FF2B5EF4-FFF2-40B4-BE49-F238E27FC236}">
                <a16:creationId xmlns:a16="http://schemas.microsoft.com/office/drawing/2014/main" id="{D4D6FA65-A84F-CE7F-0E51-3F3E187B9412}"/>
              </a:ext>
            </a:extLst>
          </p:cNvPr>
          <p:cNvSpPr txBox="1">
            <a:spLocks/>
          </p:cNvSpPr>
          <p:nvPr/>
        </p:nvSpPr>
        <p:spPr>
          <a:xfrm>
            <a:off x="3717743" y="5280371"/>
            <a:ext cx="2759214" cy="287294"/>
          </a:xfrm>
          <a:prstGeom prst="rect">
            <a:avLst/>
          </a:prstGeom>
        </p:spPr>
        <p:txBody>
          <a:bodyPr vert="horz" lIns="91440" tIns="45720" rIns="91440" bIns="45720" rtlCol="0">
            <a:noAutofit/>
          </a:bodyPr>
          <a:lstStyle>
            <a:lvl1pPr marL="116203"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1pPr>
            <a:lvl2pPr marL="264771"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2pPr>
            <a:lvl3pPr marL="413339"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3pPr>
            <a:lvl4pPr marL="561907"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4pPr>
            <a:lvl5pPr marL="710475" marR="0" indent="-111426" algn="l" defTabSz="175474" rtl="0" eaLnBrk="1" fontAlgn="auto" latinLnBrk="0" hangingPunct="1">
              <a:lnSpc>
                <a:spcPct val="100000"/>
              </a:lnSpc>
              <a:spcBef>
                <a:spcPts val="0"/>
              </a:spcBef>
              <a:spcAft>
                <a:spcPts val="300"/>
              </a:spcAft>
              <a:buClr>
                <a:schemeClr val="tx1"/>
              </a:buClr>
              <a:buSzPct val="90000"/>
              <a:buFont typeface="Arial" panose="020B0604020202020204" pitchFamily="34" charset="0"/>
              <a:buChar char="•"/>
              <a:tabLst>
                <a:tab pos="58491" algn="l"/>
              </a:tabLst>
              <a:defRPr sz="1000" kern="1200">
                <a:solidFill>
                  <a:schemeClr val="tx1"/>
                </a:solidFill>
                <a:latin typeface="+mn-lt"/>
                <a:ea typeface="+mn-ea"/>
                <a:cs typeface="+mn-cs"/>
              </a:defRPr>
            </a:lvl5pPr>
            <a:lvl6pPr marL="859044"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6pPr>
            <a:lvl7pPr marL="1007611"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7pPr>
            <a:lvl8pPr marL="1156180"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8pPr>
            <a:lvl9pPr marL="1304748" marR="0" indent="-111426" algn="l" defTabSz="175474" rtl="0" eaLnBrk="1" fontAlgn="auto" latinLnBrk="0" hangingPunct="1">
              <a:lnSpc>
                <a:spcPct val="100000"/>
              </a:lnSpc>
              <a:spcBef>
                <a:spcPts val="0"/>
              </a:spcBef>
              <a:spcAft>
                <a:spcPts val="195"/>
              </a:spcAft>
              <a:buClr>
                <a:srgbClr val="F2632F"/>
              </a:buClr>
              <a:buSzPct val="80000"/>
              <a:buFont typeface="Arial" panose="020B0604020202020204" pitchFamily="34" charset="0"/>
              <a:buChar char="•"/>
              <a:tabLst>
                <a:tab pos="58491" algn="l"/>
              </a:tabLst>
              <a:defRPr sz="650" kern="1200">
                <a:solidFill>
                  <a:schemeClr val="tx1"/>
                </a:solidFill>
                <a:latin typeface="+mn-lt"/>
                <a:ea typeface="+mn-ea"/>
                <a:cs typeface="+mn-cs"/>
              </a:defRPr>
            </a:lvl9pPr>
          </a:lstStyle>
          <a:p>
            <a:pPr marL="4777" indent="0">
              <a:buFont typeface="Arial" panose="020B0604020202020204" pitchFamily="34" charset="0"/>
              <a:buNone/>
            </a:pPr>
            <a:r>
              <a:rPr lang="en-ZA" sz="1200" dirty="0">
                <a:solidFill>
                  <a:srgbClr val="E84926"/>
                </a:solidFill>
              </a:rPr>
              <a:t>Concerns addressed</a:t>
            </a:r>
            <a:endParaRPr lang="en-GB" sz="1200" dirty="0">
              <a:solidFill>
                <a:srgbClr val="E84926"/>
              </a:solidFill>
            </a:endParaRPr>
          </a:p>
        </p:txBody>
      </p:sp>
      <p:sp>
        <p:nvSpPr>
          <p:cNvPr id="28" name="TextBox 27">
            <a:extLst>
              <a:ext uri="{FF2B5EF4-FFF2-40B4-BE49-F238E27FC236}">
                <a16:creationId xmlns:a16="http://schemas.microsoft.com/office/drawing/2014/main" id="{536F6C60-8245-58DD-A8A0-AEFF4FA7E195}"/>
              </a:ext>
            </a:extLst>
          </p:cNvPr>
          <p:cNvSpPr txBox="1"/>
          <p:nvPr/>
        </p:nvSpPr>
        <p:spPr>
          <a:xfrm>
            <a:off x="453218" y="8251945"/>
            <a:ext cx="2871372" cy="830997"/>
          </a:xfrm>
          <a:prstGeom prst="rect">
            <a:avLst/>
          </a:prstGeom>
          <a:noFill/>
        </p:spPr>
        <p:txBody>
          <a:bodyPr wrap="square">
            <a:spAutoFit/>
          </a:bodyPr>
          <a:lstStyle/>
          <a:p>
            <a:pPr>
              <a:buNone/>
            </a:pPr>
            <a:r>
              <a:rPr lang="en-US" sz="1200" b="1" dirty="0">
                <a:solidFill>
                  <a:schemeClr val="bg1"/>
                </a:solidFill>
              </a:rPr>
              <a:t>Sustained spare parts availability and cost control through embedded processes, governed data, and continuous optimisation.</a:t>
            </a:r>
          </a:p>
        </p:txBody>
      </p:sp>
    </p:spTree>
    <p:extLst>
      <p:ext uri="{BB962C8B-B14F-4D97-AF65-F5344CB8AC3E}">
        <p14:creationId xmlns:p14="http://schemas.microsoft.com/office/powerpoint/2010/main" val="4126307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DA829-D015-B0DF-3BF2-78BA2C11729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EC68683-0158-7B56-1B8C-C13AAC427328}"/>
              </a:ext>
            </a:extLst>
          </p:cNvPr>
          <p:cNvSpPr>
            <a:spLocks noGrp="1"/>
          </p:cNvSpPr>
          <p:nvPr>
            <p:ph type="body" sz="quarter" idx="20"/>
          </p:nvPr>
        </p:nvSpPr>
        <p:spPr>
          <a:xfrm>
            <a:off x="222636" y="3089174"/>
            <a:ext cx="6293798" cy="279600"/>
          </a:xfrm>
        </p:spPr>
        <p:txBody>
          <a:bodyPr/>
          <a:lstStyle/>
          <a:p>
            <a:pPr marL="4777" indent="0">
              <a:buNone/>
            </a:pPr>
            <a:r>
              <a:rPr lang="en-US" sz="1200" b="1" dirty="0">
                <a:solidFill>
                  <a:schemeClr val="accent5"/>
                </a:solidFill>
              </a:rPr>
              <a:t>Industry risks and how smarter spare parts management resolves them</a:t>
            </a:r>
            <a:endParaRPr lang="en-ZA" sz="1200" b="1" dirty="0">
              <a:solidFill>
                <a:schemeClr val="accent5"/>
              </a:solidFill>
            </a:endParaRPr>
          </a:p>
        </p:txBody>
      </p:sp>
      <p:sp>
        <p:nvSpPr>
          <p:cNvPr id="6" name="Title 5">
            <a:extLst>
              <a:ext uri="{FF2B5EF4-FFF2-40B4-BE49-F238E27FC236}">
                <a16:creationId xmlns:a16="http://schemas.microsoft.com/office/drawing/2014/main" id="{0190929E-6F86-535E-03EC-FDBCE4AA4458}"/>
              </a:ext>
            </a:extLst>
          </p:cNvPr>
          <p:cNvSpPr>
            <a:spLocks noGrp="1"/>
          </p:cNvSpPr>
          <p:nvPr>
            <p:ph type="ctrTitle"/>
          </p:nvPr>
        </p:nvSpPr>
        <p:spPr>
          <a:xfrm>
            <a:off x="331200" y="242914"/>
            <a:ext cx="4434529" cy="554628"/>
          </a:xfrm>
        </p:spPr>
        <p:txBody>
          <a:bodyPr/>
          <a:lstStyle/>
          <a:p>
            <a:r>
              <a:rPr lang="en-US" dirty="0"/>
              <a:t>Unlocking Value through Smarter Spare Parts Management for Specific Industries</a:t>
            </a:r>
            <a:endParaRPr lang="en-ZA" dirty="0"/>
          </a:p>
        </p:txBody>
      </p:sp>
      <p:sp>
        <p:nvSpPr>
          <p:cNvPr id="7" name="Subtitle 6">
            <a:extLst>
              <a:ext uri="{FF2B5EF4-FFF2-40B4-BE49-F238E27FC236}">
                <a16:creationId xmlns:a16="http://schemas.microsoft.com/office/drawing/2014/main" id="{E1826686-93BC-A9B2-4470-E5B76C249D5D}"/>
              </a:ext>
            </a:extLst>
          </p:cNvPr>
          <p:cNvSpPr>
            <a:spLocks noGrp="1"/>
          </p:cNvSpPr>
          <p:nvPr>
            <p:ph type="subTitle" idx="1"/>
          </p:nvPr>
        </p:nvSpPr>
        <p:spPr>
          <a:xfrm>
            <a:off x="331200" y="840426"/>
            <a:ext cx="4647201" cy="525600"/>
          </a:xfrm>
        </p:spPr>
        <p:txBody>
          <a:bodyPr/>
          <a:lstStyle/>
          <a:p>
            <a:r>
              <a:rPr lang="en-US" dirty="0"/>
              <a:t>Optimised stock levels, less risk, more uptime.</a:t>
            </a:r>
            <a:endParaRPr lang="en-ZA" dirty="0"/>
          </a:p>
        </p:txBody>
      </p:sp>
      <p:graphicFrame>
        <p:nvGraphicFramePr>
          <p:cNvPr id="10" name="Table 9">
            <a:extLst>
              <a:ext uri="{FF2B5EF4-FFF2-40B4-BE49-F238E27FC236}">
                <a16:creationId xmlns:a16="http://schemas.microsoft.com/office/drawing/2014/main" id="{5212E295-A8D8-82C0-36E9-9102D56B9DB8}"/>
              </a:ext>
            </a:extLst>
          </p:cNvPr>
          <p:cNvGraphicFramePr>
            <a:graphicFrameLocks noGrp="1"/>
          </p:cNvGraphicFramePr>
          <p:nvPr>
            <p:extLst>
              <p:ext uri="{D42A27DB-BD31-4B8C-83A1-F6EECF244321}">
                <p14:modId xmlns:p14="http://schemas.microsoft.com/office/powerpoint/2010/main" val="1579098520"/>
              </p:ext>
            </p:extLst>
          </p:nvPr>
        </p:nvGraphicFramePr>
        <p:xfrm>
          <a:off x="320232" y="3519912"/>
          <a:ext cx="6194862" cy="4242120"/>
        </p:xfrm>
        <a:graphic>
          <a:graphicData uri="http://schemas.openxmlformats.org/drawingml/2006/table">
            <a:tbl>
              <a:tblPr firstRow="1" firstCol="1" bandRow="1">
                <a:tableStyleId>{5C22544A-7EE6-4342-B048-85BDC9FD1C3A}</a:tableStyleId>
              </a:tblPr>
              <a:tblGrid>
                <a:gridCol w="1117070">
                  <a:extLst>
                    <a:ext uri="{9D8B030D-6E8A-4147-A177-3AD203B41FA5}">
                      <a16:colId xmlns:a16="http://schemas.microsoft.com/office/drawing/2014/main" val="1611548455"/>
                    </a:ext>
                  </a:extLst>
                </a:gridCol>
                <a:gridCol w="2652763">
                  <a:extLst>
                    <a:ext uri="{9D8B030D-6E8A-4147-A177-3AD203B41FA5}">
                      <a16:colId xmlns:a16="http://schemas.microsoft.com/office/drawing/2014/main" val="853805540"/>
                    </a:ext>
                  </a:extLst>
                </a:gridCol>
                <a:gridCol w="2425029">
                  <a:extLst>
                    <a:ext uri="{9D8B030D-6E8A-4147-A177-3AD203B41FA5}">
                      <a16:colId xmlns:a16="http://schemas.microsoft.com/office/drawing/2014/main" val="1020536384"/>
                    </a:ext>
                  </a:extLst>
                </a:gridCol>
              </a:tblGrid>
              <a:tr h="0">
                <a:tc>
                  <a:txBody>
                    <a:bodyPr/>
                    <a:lstStyle/>
                    <a:p>
                      <a:pPr>
                        <a:lnSpc>
                          <a:spcPct val="105000"/>
                        </a:lnSpc>
                        <a:buNone/>
                      </a:pPr>
                      <a:r>
                        <a:rPr lang="en-ZA" sz="1000" dirty="0">
                          <a:effectLst/>
                        </a:rPr>
                        <a:t>Industry</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tx2"/>
                    </a:solidFill>
                  </a:tcPr>
                </a:tc>
                <a:tc>
                  <a:txBody>
                    <a:bodyPr/>
                    <a:lstStyle/>
                    <a:p>
                      <a:pPr>
                        <a:lnSpc>
                          <a:spcPct val="105000"/>
                        </a:lnSpc>
                        <a:buNone/>
                      </a:pPr>
                      <a:r>
                        <a:rPr lang="en-ZA" sz="1000" dirty="0">
                          <a:effectLst/>
                        </a:rPr>
                        <a:t>Typical risks / issues without proper spare parts management</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tx2"/>
                    </a:solidFill>
                  </a:tcPr>
                </a:tc>
                <a:tc>
                  <a:txBody>
                    <a:bodyPr/>
                    <a:lstStyle/>
                    <a:p>
                      <a:pPr>
                        <a:lnSpc>
                          <a:spcPct val="105000"/>
                        </a:lnSpc>
                        <a:buNone/>
                      </a:pPr>
                      <a:r>
                        <a:rPr lang="en-ZA" sz="1000" dirty="0">
                          <a:effectLst/>
                        </a:rPr>
                        <a:t>How proper spare parts management resolves these</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tx2"/>
                    </a:solidFill>
                  </a:tcPr>
                </a:tc>
                <a:extLst>
                  <a:ext uri="{0D108BD9-81ED-4DB2-BD59-A6C34878D82A}">
                    <a16:rowId xmlns:a16="http://schemas.microsoft.com/office/drawing/2014/main" val="156119101"/>
                  </a:ext>
                </a:extLst>
              </a:tr>
              <a:tr h="0">
                <a:tc>
                  <a:txBody>
                    <a:bodyPr/>
                    <a:lstStyle/>
                    <a:p>
                      <a:pPr>
                        <a:lnSpc>
                          <a:spcPct val="105000"/>
                        </a:lnSpc>
                        <a:buNone/>
                      </a:pPr>
                      <a:r>
                        <a:rPr lang="en-ZA" sz="1050" dirty="0">
                          <a:solidFill>
                            <a:schemeClr val="tx2"/>
                          </a:solidFill>
                          <a:effectLst/>
                        </a:rPr>
                        <a:t>Mining</a:t>
                      </a:r>
                      <a:endParaRPr lang="en-ZA" sz="105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bg1">
                        <a:lumMod val="95000"/>
                      </a:schemeClr>
                    </a:solidFill>
                  </a:tcPr>
                </a:tc>
                <a:tc>
                  <a:txBody>
                    <a:bodyPr/>
                    <a:lstStyle/>
                    <a:p>
                      <a:pPr>
                        <a:lnSpc>
                          <a:spcPct val="105000"/>
                        </a:lnSpc>
                        <a:buNone/>
                      </a:pPr>
                      <a:r>
                        <a:rPr lang="en-ZA" sz="1000" dirty="0">
                          <a:effectLst/>
                        </a:rPr>
                        <a:t>Critical equipment</a:t>
                      </a:r>
                      <a:r>
                        <a:rPr lang="en-US" sz="1000" dirty="0">
                          <a:effectLst/>
                        </a:rPr>
                        <a:t>, such as haul trucks or crushers, stands idle for days due to missing parts, the high cost of emergency air freight, and</a:t>
                      </a:r>
                      <a:r>
                        <a:rPr lang="en-ZA" sz="1000" dirty="0">
                          <a:effectLst/>
                        </a:rPr>
                        <a:t> safety incidents caused by makeshift repairs.</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bg1">
                        <a:lumMod val="95000"/>
                      </a:schemeClr>
                    </a:solidFill>
                  </a:tcPr>
                </a:tc>
                <a:tc>
                  <a:txBody>
                    <a:bodyPr/>
                    <a:lstStyle/>
                    <a:p>
                      <a:pPr>
                        <a:lnSpc>
                          <a:spcPct val="105000"/>
                        </a:lnSpc>
                        <a:buNone/>
                      </a:pPr>
                      <a:r>
                        <a:rPr lang="en-ZA" sz="1000" dirty="0">
                          <a:effectLst/>
                        </a:rPr>
                        <a:t>Optimised spare parts planning ensures critical components (e.g., hydraulic pumps, crusher liners) are stocked at appropriate levels, reducing unplanned downtime and improving worker safety.</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bg1">
                        <a:lumMod val="95000"/>
                      </a:schemeClr>
                    </a:solidFill>
                  </a:tcPr>
                </a:tc>
                <a:extLst>
                  <a:ext uri="{0D108BD9-81ED-4DB2-BD59-A6C34878D82A}">
                    <a16:rowId xmlns:a16="http://schemas.microsoft.com/office/drawing/2014/main" val="3458011976"/>
                  </a:ext>
                </a:extLst>
              </a:tr>
              <a:tr h="0">
                <a:tc>
                  <a:txBody>
                    <a:bodyPr/>
                    <a:lstStyle/>
                    <a:p>
                      <a:pPr>
                        <a:lnSpc>
                          <a:spcPct val="105000"/>
                        </a:lnSpc>
                        <a:buNone/>
                      </a:pPr>
                      <a:r>
                        <a:rPr lang="en-ZA" sz="1050" dirty="0">
                          <a:solidFill>
                            <a:schemeClr val="tx2"/>
                          </a:solidFill>
                          <a:effectLst/>
                        </a:rPr>
                        <a:t>OEMs</a:t>
                      </a:r>
                      <a:endParaRPr lang="en-ZA" sz="105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lnR w="12700" cap="flat" cmpd="sng" algn="ctr">
                      <a:solidFill>
                        <a:schemeClr val="bg1">
                          <a:lumMod val="95000"/>
                        </a:schemeClr>
                      </a:solidFill>
                      <a:prstDash val="solid"/>
                      <a:round/>
                      <a:headEnd type="none" w="med" len="med"/>
                      <a:tailEnd type="none" w="med" len="med"/>
                    </a:lnR>
                    <a:solidFill>
                      <a:schemeClr val="bg1"/>
                    </a:solidFill>
                  </a:tcPr>
                </a:tc>
                <a:tc>
                  <a:txBody>
                    <a:bodyPr/>
                    <a:lstStyle/>
                    <a:p>
                      <a:pPr>
                        <a:lnSpc>
                          <a:spcPct val="105000"/>
                        </a:lnSpc>
                        <a:buNone/>
                      </a:pPr>
                      <a:r>
                        <a:rPr lang="en-ZA" sz="1000" dirty="0">
                          <a:effectLst/>
                        </a:rPr>
                        <a:t>Long lead times from global suppliers; disputes with clients over service level agreements (SLAs) when parts aren’t available; high warranty costs.</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solidFill>
                  </a:tcPr>
                </a:tc>
                <a:tc>
                  <a:txBody>
                    <a:bodyPr/>
                    <a:lstStyle/>
                    <a:p>
                      <a:pPr>
                        <a:lnSpc>
                          <a:spcPct val="105000"/>
                        </a:lnSpc>
                        <a:buNone/>
                      </a:pPr>
                      <a:r>
                        <a:rPr lang="en-ZA" sz="1000" dirty="0">
                          <a:effectLst/>
                        </a:rPr>
                        <a:t>Classification and forecasting align stock with contractual service levels, ensuring OEMs meet SLA uptime commitments and reduce penalties while holding lower inventory.</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lnL w="12700" cap="flat" cmpd="sng" algn="ctr">
                      <a:solidFill>
                        <a:schemeClr val="bg1">
                          <a:lumMod val="95000"/>
                        </a:schemeClr>
                      </a:solidFill>
                      <a:prstDash val="solid"/>
                      <a:round/>
                      <a:headEnd type="none" w="med" len="med"/>
                      <a:tailEnd type="none" w="med" len="med"/>
                    </a:lnL>
                    <a:solidFill>
                      <a:schemeClr val="bg1"/>
                    </a:solidFill>
                  </a:tcPr>
                </a:tc>
                <a:extLst>
                  <a:ext uri="{0D108BD9-81ED-4DB2-BD59-A6C34878D82A}">
                    <a16:rowId xmlns:a16="http://schemas.microsoft.com/office/drawing/2014/main" val="3626986045"/>
                  </a:ext>
                </a:extLst>
              </a:tr>
              <a:tr h="0">
                <a:tc>
                  <a:txBody>
                    <a:bodyPr/>
                    <a:lstStyle/>
                    <a:p>
                      <a:pPr>
                        <a:lnSpc>
                          <a:spcPct val="105000"/>
                        </a:lnSpc>
                        <a:buNone/>
                      </a:pPr>
                      <a:r>
                        <a:rPr lang="en-ZA" sz="1050" dirty="0">
                          <a:solidFill>
                            <a:schemeClr val="tx2"/>
                          </a:solidFill>
                          <a:effectLst/>
                        </a:rPr>
                        <a:t>Manufacturing</a:t>
                      </a:r>
                      <a:endParaRPr lang="en-ZA" sz="105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bg1">
                        <a:lumMod val="95000"/>
                      </a:schemeClr>
                    </a:solidFill>
                  </a:tcPr>
                </a:tc>
                <a:tc>
                  <a:txBody>
                    <a:bodyPr/>
                    <a:lstStyle/>
                    <a:p>
                      <a:pPr>
                        <a:lnSpc>
                          <a:spcPct val="105000"/>
                        </a:lnSpc>
                        <a:buNone/>
                      </a:pPr>
                      <a:r>
                        <a:rPr lang="en-ZA" sz="1000" dirty="0">
                          <a:effectLst/>
                        </a:rPr>
                        <a:t>Production line stoppages due to missing low-cost but critical items like bearings, belts, or sensors; accumulation of obsolete stock from design changes.</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bg1">
                        <a:lumMod val="95000"/>
                      </a:schemeClr>
                    </a:solidFill>
                  </a:tcPr>
                </a:tc>
                <a:tc>
                  <a:txBody>
                    <a:bodyPr/>
                    <a:lstStyle/>
                    <a:p>
                      <a:pPr>
                        <a:lnSpc>
                          <a:spcPct val="105000"/>
                        </a:lnSpc>
                        <a:buNone/>
                      </a:pPr>
                      <a:r>
                        <a:rPr lang="en-ZA" sz="1000" dirty="0">
                          <a:effectLst/>
                        </a:rPr>
                        <a:t>Differentiated spare parts strategies (eg, “just-in-case” for critical items, vendor-managed for consumables) keep lines running smoothly while clearing obsolete stock to free up working capital.</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solidFill>
                      <a:schemeClr val="bg1">
                        <a:lumMod val="95000"/>
                      </a:schemeClr>
                    </a:solidFill>
                  </a:tcPr>
                </a:tc>
                <a:extLst>
                  <a:ext uri="{0D108BD9-81ED-4DB2-BD59-A6C34878D82A}">
                    <a16:rowId xmlns:a16="http://schemas.microsoft.com/office/drawing/2014/main" val="3722677069"/>
                  </a:ext>
                </a:extLst>
              </a:tr>
              <a:tr h="0">
                <a:tc>
                  <a:txBody>
                    <a:bodyPr/>
                    <a:lstStyle/>
                    <a:p>
                      <a:pPr>
                        <a:lnSpc>
                          <a:spcPct val="105000"/>
                        </a:lnSpc>
                        <a:buNone/>
                      </a:pPr>
                      <a:r>
                        <a:rPr lang="en-ZA" sz="1050" dirty="0">
                          <a:solidFill>
                            <a:schemeClr val="tx2"/>
                          </a:solidFill>
                          <a:effectLst/>
                        </a:rPr>
                        <a:t>Energy</a:t>
                      </a:r>
                      <a:endParaRPr lang="en-ZA" sz="105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lnR w="12700" cap="flat" cmpd="sng" algn="ctr">
                      <a:solidFill>
                        <a:schemeClr val="bg1">
                          <a:lumMod val="95000"/>
                        </a:schemeClr>
                      </a:solidFill>
                      <a:prstDash val="solid"/>
                      <a:round/>
                      <a:headEnd type="none" w="med" len="med"/>
                      <a:tailEnd type="none" w="med" len="med"/>
                    </a:ln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nSpc>
                          <a:spcPct val="105000"/>
                        </a:lnSpc>
                        <a:buNone/>
                      </a:pPr>
                      <a:r>
                        <a:rPr lang="en-ZA" sz="1000" dirty="0">
                          <a:effectLst/>
                        </a:rPr>
                        <a:t>Power plants face catastrophic downtime if turbines, transformers, or control systems fail without replacements on hand; spare parts often have long lead times.</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B w="12700" cap="flat" cmpd="sng" algn="ctr">
                      <a:solidFill>
                        <a:schemeClr val="bg1">
                          <a:lumMod val="95000"/>
                        </a:schemeClr>
                      </a:solidFill>
                      <a:prstDash val="solid"/>
                      <a:round/>
                      <a:headEnd type="none" w="med" len="med"/>
                      <a:tailEnd type="none" w="med" len="med"/>
                    </a:lnB>
                    <a:solidFill>
                      <a:schemeClr val="bg1"/>
                    </a:solidFill>
                  </a:tcPr>
                </a:tc>
                <a:tc>
                  <a:txBody>
                    <a:bodyPr/>
                    <a:lstStyle/>
                    <a:p>
                      <a:pPr>
                        <a:lnSpc>
                          <a:spcPct val="105000"/>
                        </a:lnSpc>
                        <a:buNone/>
                      </a:pPr>
                      <a:r>
                        <a:rPr lang="en-ZA" sz="1000" dirty="0">
                          <a:effectLst/>
                        </a:rPr>
                        <a:t>Risk-based spare parts management ensures that “insurance spare parts” for critical components are maintained, while collaboration with suppliers shortens lead times and reduces overstocking of slow-moving items.</a:t>
                      </a:r>
                      <a:endParaRPr lang="en-ZA" sz="1000" dirty="0">
                        <a:solidFill>
                          <a:srgbClr val="3A3A3A"/>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lnL w="12700" cap="flat" cmpd="sng" algn="ctr">
                      <a:solidFill>
                        <a:schemeClr val="bg1">
                          <a:lumMod val="95000"/>
                        </a:schemeClr>
                      </a:solidFill>
                      <a:prstDash val="solid"/>
                      <a:round/>
                      <a:headEnd type="none" w="med" len="med"/>
                      <a:tailEnd type="none" w="med" len="med"/>
                    </a:lnL>
                    <a:lnB w="1270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88585705"/>
                  </a:ext>
                </a:extLst>
              </a:tr>
            </a:tbl>
          </a:graphicData>
        </a:graphic>
      </p:graphicFrame>
      <p:sp>
        <p:nvSpPr>
          <p:cNvPr id="12" name="TextBox 11">
            <a:extLst>
              <a:ext uri="{FF2B5EF4-FFF2-40B4-BE49-F238E27FC236}">
                <a16:creationId xmlns:a16="http://schemas.microsoft.com/office/drawing/2014/main" id="{5869A6C0-8B29-2FC4-17C1-77E4D426A111}"/>
              </a:ext>
            </a:extLst>
          </p:cNvPr>
          <p:cNvSpPr txBox="1"/>
          <p:nvPr/>
        </p:nvSpPr>
        <p:spPr>
          <a:xfrm>
            <a:off x="222636" y="1819108"/>
            <a:ext cx="6244330" cy="1107996"/>
          </a:xfrm>
          <a:prstGeom prst="rect">
            <a:avLst/>
          </a:prstGeom>
          <a:noFill/>
        </p:spPr>
        <p:txBody>
          <a:bodyPr wrap="square">
            <a:spAutoFit/>
          </a:bodyPr>
          <a:lstStyle/>
          <a:p>
            <a:r>
              <a:rPr lang="en-US" sz="1100" dirty="0"/>
              <a:t>Different industries face different operating realities - from lead times and supplier constraints to criticality, safety exposure, and the true cost of downtime. These differences must be built into the spare parts strategy, because a “one-size-fits-all” approach either overstocks low-risk items or leaves high-consequence equipment exposed. By tailoring spare parts decisions to each industry’s risk and demand profile, organisations achieve the optimal balance of spare parts availability, cost, and operational continuity.</a:t>
            </a:r>
            <a:endParaRPr lang="en-ZA" sz="1100" dirty="0"/>
          </a:p>
        </p:txBody>
      </p:sp>
      <p:pic>
        <p:nvPicPr>
          <p:cNvPr id="15" name="Picture 14">
            <a:extLst>
              <a:ext uri="{FF2B5EF4-FFF2-40B4-BE49-F238E27FC236}">
                <a16:creationId xmlns:a16="http://schemas.microsoft.com/office/drawing/2014/main" id="{21EC9735-CB1E-97A5-81E5-303F73DC30C2}"/>
              </a:ext>
            </a:extLst>
          </p:cNvPr>
          <p:cNvPicPr>
            <a:picLocks noChangeAspect="1"/>
          </p:cNvPicPr>
          <p:nvPr/>
        </p:nvPicPr>
        <p:blipFill>
          <a:blip r:embed="rId2" cstate="print">
            <a:extLst>
              <a:ext uri="{28A0092B-C50C-407E-A947-70E740481C1C}">
                <a14:useLocalDpi xmlns:a14="http://schemas.microsoft.com/office/drawing/2010/main" val="0"/>
              </a:ext>
            </a:extLst>
          </a:blip>
          <a:srcRect t="43055" b="22917"/>
          <a:stretch>
            <a:fillRect/>
          </a:stretch>
        </p:blipFill>
        <p:spPr>
          <a:xfrm>
            <a:off x="0" y="7913170"/>
            <a:ext cx="6858000" cy="1555750"/>
          </a:xfrm>
          <a:prstGeom prst="rect">
            <a:avLst/>
          </a:prstGeom>
        </p:spPr>
      </p:pic>
    </p:spTree>
    <p:extLst>
      <p:ext uri="{BB962C8B-B14F-4D97-AF65-F5344CB8AC3E}">
        <p14:creationId xmlns:p14="http://schemas.microsoft.com/office/powerpoint/2010/main" val="768996874"/>
      </p:ext>
    </p:extLst>
  </p:cSld>
  <p:clrMapOvr>
    <a:masterClrMapping/>
  </p:clrMapOvr>
</p:sld>
</file>

<file path=ppt/theme/theme1.xml><?xml version="1.0" encoding="utf-8"?>
<a:theme xmlns:a="http://schemas.openxmlformats.org/drawingml/2006/main" name="Pragma 2.0 Brochure Template">
  <a:themeElements>
    <a:clrScheme name="Pragma">
      <a:dk1>
        <a:srgbClr val="3A3A3A"/>
      </a:dk1>
      <a:lt1>
        <a:srgbClr val="FFFFFF"/>
      </a:lt1>
      <a:dk2>
        <a:srgbClr val="193059"/>
      </a:dk2>
      <a:lt2>
        <a:srgbClr val="DDD3CA"/>
      </a:lt2>
      <a:accent1>
        <a:srgbClr val="3470A6"/>
      </a:accent1>
      <a:accent2>
        <a:srgbClr val="339999"/>
      </a:accent2>
      <a:accent3>
        <a:srgbClr val="584C94"/>
      </a:accent3>
      <a:accent4>
        <a:srgbClr val="AF2526"/>
      </a:accent4>
      <a:accent5>
        <a:srgbClr val="F2632F"/>
      </a:accent5>
      <a:accent6>
        <a:srgbClr val="E6BD40"/>
      </a:accent6>
      <a:hlink>
        <a:srgbClr val="3470A6"/>
      </a:hlink>
      <a:folHlink>
        <a:srgbClr val="584C94"/>
      </a:folHlink>
    </a:clrScheme>
    <a:fontScheme name="Pragma">
      <a:majorFont>
        <a:latin typeface="Arial"/>
        <a:ea typeface=""/>
        <a:cs typeface=""/>
      </a:majorFont>
      <a:minorFont>
        <a:latin typeface="Arial"/>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88900" indent="0" algn="l" defTabSz="612000">
          <a:lnSpc>
            <a:spcPct val="100000"/>
          </a:lnSpc>
          <a:spcAft>
            <a:spcPts val="600"/>
          </a:spcAft>
          <a:buClr>
            <a:schemeClr val="bg1"/>
          </a:buClr>
          <a:buSzPct val="80000"/>
          <a:buFont typeface="Arial" panose="020B0604020202020204" pitchFamily="34" charset="0"/>
          <a:buNone/>
          <a:tabLst>
            <a:tab pos="180000" algn="l"/>
          </a:tabLst>
          <a:defRPr sz="2000" dirty="0" smtClean="0">
            <a:solidFill>
              <a:schemeClr val="bg1"/>
            </a:solidFill>
          </a:defRPr>
        </a:defPPr>
      </a:lstStyle>
    </a:spDef>
    <a:txDef>
      <a:spPr/>
      <a:bodyPr vert="horz" wrap="square" lIns="90000" tIns="45720" rIns="90000" bIns="45720" rtlCol="0">
        <a:spAutoFit/>
      </a:bodyPr>
      <a:lstStyle>
        <a:defPPr marL="357600" marR="0" indent="-342900" algn="l" defTabSz="540000" rtl="0" eaLnBrk="1" fontAlgn="auto" latinLnBrk="0" hangingPunct="1">
          <a:spcAft>
            <a:spcPts val="600"/>
          </a:spcAft>
          <a:buClr>
            <a:schemeClr val="tx1"/>
          </a:buClr>
          <a:buSzPct val="90000"/>
          <a:buFont typeface="Arial" panose="020B0604020202020204" pitchFamily="34" charset="0"/>
          <a:buChar char="•"/>
          <a:tabLst>
            <a:tab pos="180000" algn="l"/>
          </a:tabLst>
          <a:defRPr kumimoji="0" sz="1000" b="0" i="0" u="none" strike="noStrike" kern="1200" cap="none" spc="0" normalizeH="0" baseline="0" noProof="0" dirty="0" smtClean="0">
            <a:ln>
              <a:noFill/>
            </a:ln>
            <a:solidFill>
              <a:schemeClr val="tx1"/>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Pragma PPT Template" id="{E3C1F3DA-8DB6-412D-9F2B-27C3A8D07EB6}" vid="{D56E5DF9-414E-4C9D-AF59-F175FCB9B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19536509EB634192DC3B92CBE056E0" ma:contentTypeVersion="20" ma:contentTypeDescription="Create a new document." ma:contentTypeScope="" ma:versionID="c33873d2dacc1d9bba8fb267f83355ec">
  <xsd:schema xmlns:xsd="http://www.w3.org/2001/XMLSchema" xmlns:xs="http://www.w3.org/2001/XMLSchema" xmlns:p="http://schemas.microsoft.com/office/2006/metadata/properties" xmlns:ns2="47aad932-5e01-4c58-8d1f-a1b15afdac6c" xmlns:ns3="02884a9e-2b35-49f3-8607-b11f0b672e8d" xmlns:ns4="78170a79-96a0-4c7a-b302-f494041d3f6e" targetNamespace="http://schemas.microsoft.com/office/2006/metadata/properties" ma:root="true" ma:fieldsID="6c27e2caab8615c69305f500d367e6ab" ns2:_="" ns3:_="" ns4:_="">
    <xsd:import namespace="47aad932-5e01-4c58-8d1f-a1b15afdac6c"/>
    <xsd:import namespace="02884a9e-2b35-49f3-8607-b11f0b672e8d"/>
    <xsd:import namespace="78170a79-96a0-4c7a-b302-f494041d3f6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ateTaken" minOccurs="0"/>
                <xsd:element ref="ns2:MediaServiceLocation" minOccurs="0"/>
                <xsd:element ref="ns2:lcf76f155ced4ddcb4097134ff3c332f" minOccurs="0"/>
                <xsd:element ref="ns4:TaxCatchAll" minOccurs="0"/>
                <xsd:element ref="ns2:MediaServiceSearchProperties" minOccurs="0"/>
                <xsd:element ref="ns2:MediaServiceObjectDetectorVersions" minOccurs="0"/>
                <xsd:element ref="ns2:BouncedLis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aad932-5e01-4c58-8d1f-a1b15afdac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87b9509-0918-47dc-b353-e1e6f5945290"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BouncedList" ma:index="26" nillable="true" ma:displayName="Bounced List" ma:format="Dropdown" ma:internalName="BouncedList">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884a9e-2b35-49f3-8607-b11f0b672e8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170a79-96a0-4c7a-b302-f494041d3f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d5430fc-546c-44f0-9b0c-310ce0a4d026}" ma:internalName="TaxCatchAll" ma:showField="CatchAllData" ma:web="02884a9e-2b35-49f3-8607-b11f0b672e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8170a79-96a0-4c7a-b302-f494041d3f6e" xsi:nil="true"/>
    <MediaLengthInSeconds xmlns="47aad932-5e01-4c58-8d1f-a1b15afdac6c" xsi:nil="true"/>
    <lcf76f155ced4ddcb4097134ff3c332f xmlns="47aad932-5e01-4c58-8d1f-a1b15afdac6c">
      <Terms xmlns="http://schemas.microsoft.com/office/infopath/2007/PartnerControls"/>
    </lcf76f155ced4ddcb4097134ff3c332f>
    <BouncedList xmlns="47aad932-5e01-4c58-8d1f-a1b15afdac6c" xsi:nil="true"/>
  </documentManagement>
</p:properties>
</file>

<file path=customXml/itemProps1.xml><?xml version="1.0" encoding="utf-8"?>
<ds:datastoreItem xmlns:ds="http://schemas.openxmlformats.org/officeDocument/2006/customXml" ds:itemID="{EDB3F97C-45ED-4EBA-A9EE-C52A70E13379}">
  <ds:schemaRefs>
    <ds:schemaRef ds:uri="http://schemas.microsoft.com/sharepoint/v3/contenttype/forms"/>
  </ds:schemaRefs>
</ds:datastoreItem>
</file>

<file path=customXml/itemProps2.xml><?xml version="1.0" encoding="utf-8"?>
<ds:datastoreItem xmlns:ds="http://schemas.openxmlformats.org/officeDocument/2006/customXml" ds:itemID="{A686D0F4-EA19-48EB-9872-247445D97F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aad932-5e01-4c58-8d1f-a1b15afdac6c"/>
    <ds:schemaRef ds:uri="02884a9e-2b35-49f3-8607-b11f0b672e8d"/>
    <ds:schemaRef ds:uri="78170a79-96a0-4c7a-b302-f494041d3f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9A747D-970D-4966-9AED-1EB3CB44D36F}">
  <ds:schemaRefs>
    <ds:schemaRef ds:uri="http://purl.org/dc/elements/1.1/"/>
    <ds:schemaRef ds:uri="http://schemas.microsoft.com/office/2006/metadata/properties"/>
    <ds:schemaRef ds:uri="47aad932-5e01-4c58-8d1f-a1b15afdac6c"/>
    <ds:schemaRef ds:uri="http://purl.org/dc/terms/"/>
    <ds:schemaRef ds:uri="http://purl.org/dc/dcmitype/"/>
    <ds:schemaRef ds:uri="http://schemas.microsoft.com/office/2006/documentManagement/types"/>
    <ds:schemaRef ds:uri="02884a9e-2b35-49f3-8607-b11f0b672e8d"/>
    <ds:schemaRef ds:uri="http://www.w3.org/XML/1998/namespace"/>
    <ds:schemaRef ds:uri="http://schemas.microsoft.com/office/infopath/2007/PartnerControls"/>
    <ds:schemaRef ds:uri="http://schemas.openxmlformats.org/package/2006/metadata/core-properties"/>
    <ds:schemaRef ds:uri="78170a79-96a0-4c7a-b302-f494041d3f6e"/>
  </ds:schemaRefs>
</ds:datastoreItem>
</file>

<file path=docMetadata/LabelInfo.xml><?xml version="1.0" encoding="utf-8"?>
<clbl:labelList xmlns:clbl="http://schemas.microsoft.com/office/2020/mipLabelMetadata">
  <clbl:label id="{ab4644b5-6f4d-4d74-8ea8-e184596910ca}" enabled="0" method="" siteId="{ab4644b5-6f4d-4d74-8ea8-e184596910ca}" removed="1"/>
</clbl:labelList>
</file>

<file path=docProps/app.xml><?xml version="1.0" encoding="utf-8"?>
<Properties xmlns="http://schemas.openxmlformats.org/officeDocument/2006/extended-properties" xmlns:vt="http://schemas.openxmlformats.org/officeDocument/2006/docPropsVTypes">
  <Template>Pragma PPT Template</Template>
  <TotalTime>36505</TotalTime>
  <Words>2597</Words>
  <Application>Microsoft Office PowerPoint</Application>
  <PresentationFormat>A4 Paper (210x297 mm)</PresentationFormat>
  <Paragraphs>187</Paragraphs>
  <Slides>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Aptos</vt:lpstr>
      <vt:lpstr>Arial</vt:lpstr>
      <vt:lpstr>Pragma 2.0 Brochure Template</vt:lpstr>
      <vt:lpstr>Unlocking Value through Smarter Spare Parts Management</vt:lpstr>
      <vt:lpstr>Unlocking Value through Smarter Spare Parts Management</vt:lpstr>
      <vt:lpstr>Unlocking Value through Smarter Upfront Assessment Options </vt:lpstr>
      <vt:lpstr>Unlocking Value through Smarter Stock Level Optimisation Solutions</vt:lpstr>
      <vt:lpstr>Unlocking Value through Smarter Stock Level Optimisation</vt:lpstr>
      <vt:lpstr>Unlocking Value through Smarter Implementation Support</vt:lpstr>
      <vt:lpstr>Unlocking Value through Smarter Spare Parts Management for Specific Industries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Spare Parts Management</dc:title>
  <dc:creator>Liza Schroeder</dc:creator>
  <cp:lastModifiedBy>Liza Schroeder</cp:lastModifiedBy>
  <cp:revision>653</cp:revision>
  <cp:lastPrinted>2024-11-19T10:44:40Z</cp:lastPrinted>
  <dcterms:created xsi:type="dcterms:W3CDTF">2017-02-07T10:20:02Z</dcterms:created>
  <dcterms:modified xsi:type="dcterms:W3CDTF">2026-02-19T06:39:11Z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0x0101005B19536509EB634192DC3B92CBE056E0</vt:lpwstr>
  </property>
  <property fmtid="{D5CDD505-2E9C-101B-9397-08002B2CF9AE}" pid="3" name="Order">
    <vt:r8>100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