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2" r:id="rId1"/>
  </p:sldMasterIdLst>
  <p:notesMasterIdLst>
    <p:notesMasterId r:id="rId10"/>
  </p:notesMasterIdLst>
  <p:sldIdLst>
    <p:sldId id="256" r:id="rId2"/>
    <p:sldId id="445" r:id="rId3"/>
    <p:sldId id="446" r:id="rId4"/>
    <p:sldId id="454" r:id="rId5"/>
    <p:sldId id="426" r:id="rId6"/>
    <p:sldId id="452" r:id="rId7"/>
    <p:sldId id="398" r:id="rId8"/>
    <p:sldId id="453" r:id="rId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205" userDrawn="1">
          <p15:clr>
            <a:srgbClr val="A4A3A4"/>
          </p15:clr>
        </p15:guide>
        <p15:guide id="2" pos="384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Tony" initials="T" lastIdx="1" clrIdx="0"/>
  <p:cmAuthor id="2" name="Roger Fraser" initials="RF" lastIdx="2" clrIdx="1">
    <p:extLst>
      <p:ext uri="{19B8F6BF-5375-455C-9EA6-DF929625EA0E}">
        <p15:presenceInfo xmlns:p15="http://schemas.microsoft.com/office/powerpoint/2012/main" userId="9d7e2bbcc89feef2" providerId="Windows Live"/>
      </p:ext>
    </p:extLst>
  </p:cmAuthor>
  <p:cmAuthor id="3" name="Roger Fraser" initials="RF [2]" lastIdx="1" clrIdx="2">
    <p:extLst>
      <p:ext uri="{19B8F6BF-5375-455C-9EA6-DF929625EA0E}">
        <p15:presenceInfo xmlns:p15="http://schemas.microsoft.com/office/powerpoint/2012/main" userId="Roger Fraser"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74888"/>
    <a:srgbClr val="588124"/>
    <a:srgbClr val="94C348"/>
    <a:srgbClr val="5C872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0"/>
    <p:restoredTop sz="93842" autoAdjust="0"/>
  </p:normalViewPr>
  <p:slideViewPr>
    <p:cSldViewPr snapToGrid="0" showGuides="1">
      <p:cViewPr>
        <p:scale>
          <a:sx n="75" d="100"/>
          <a:sy n="75" d="100"/>
        </p:scale>
        <p:origin x="946" y="302"/>
      </p:cViewPr>
      <p:guideLst>
        <p:guide orient="horz" pos="2205"/>
        <p:guide pos="3840"/>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commentAuthors" Target="commentAuthors.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B5563E4-A534-4512-9317-39E2C9BA3B68}" type="doc">
      <dgm:prSet loTypeId="urn:microsoft.com/office/officeart/2005/8/layout/cycle6" loCatId="cycle" qsTypeId="urn:microsoft.com/office/officeart/2005/8/quickstyle/simple1" qsCatId="simple" csTypeId="urn:microsoft.com/office/officeart/2005/8/colors/colorful3" csCatId="colorful" phldr="1"/>
      <dgm:spPr/>
      <dgm:t>
        <a:bodyPr/>
        <a:lstStyle/>
        <a:p>
          <a:endParaRPr lang="en-ZA"/>
        </a:p>
      </dgm:t>
    </dgm:pt>
    <dgm:pt modelId="{8C73009C-29F8-47E3-BFB3-75B041419315}">
      <dgm:prSet phldrT="[Text]"/>
      <dgm:spPr/>
      <dgm:t>
        <a:bodyPr/>
        <a:lstStyle/>
        <a:p>
          <a:r>
            <a:rPr lang="en-ZA" dirty="0"/>
            <a:t>Equipment Failure</a:t>
          </a:r>
        </a:p>
      </dgm:t>
    </dgm:pt>
    <dgm:pt modelId="{2825B679-CC3A-433F-9D05-A3C10D101853}" type="parTrans" cxnId="{AFCD8D15-E733-4BFD-AD6D-5E6569217022}">
      <dgm:prSet/>
      <dgm:spPr/>
      <dgm:t>
        <a:bodyPr/>
        <a:lstStyle/>
        <a:p>
          <a:endParaRPr lang="en-ZA"/>
        </a:p>
      </dgm:t>
    </dgm:pt>
    <dgm:pt modelId="{9230E9C5-E53B-450E-8A20-844256F8FFF3}" type="sibTrans" cxnId="{AFCD8D15-E733-4BFD-AD6D-5E6569217022}">
      <dgm:prSet/>
      <dgm:spPr/>
      <dgm:t>
        <a:bodyPr/>
        <a:lstStyle/>
        <a:p>
          <a:endParaRPr lang="en-ZA"/>
        </a:p>
      </dgm:t>
    </dgm:pt>
    <dgm:pt modelId="{CA6DA881-E597-4D84-B6ED-B55BA67CF756}">
      <dgm:prSet phldrT="[Text]"/>
      <dgm:spPr/>
      <dgm:t>
        <a:bodyPr/>
        <a:lstStyle/>
        <a:p>
          <a:r>
            <a:rPr lang="en-ZA" dirty="0"/>
            <a:t>Setup &amp; Adjustments</a:t>
          </a:r>
        </a:p>
      </dgm:t>
    </dgm:pt>
    <dgm:pt modelId="{82B022BB-2EEF-4C68-B57C-491CB66C5D48}" type="parTrans" cxnId="{A421758A-1FE0-43B9-8254-F642A5B96117}">
      <dgm:prSet/>
      <dgm:spPr/>
      <dgm:t>
        <a:bodyPr/>
        <a:lstStyle/>
        <a:p>
          <a:endParaRPr lang="en-ZA"/>
        </a:p>
      </dgm:t>
    </dgm:pt>
    <dgm:pt modelId="{42C4B15D-A9F9-4D7B-962C-BA5D91A2FEEE}" type="sibTrans" cxnId="{A421758A-1FE0-43B9-8254-F642A5B96117}">
      <dgm:prSet/>
      <dgm:spPr/>
      <dgm:t>
        <a:bodyPr/>
        <a:lstStyle/>
        <a:p>
          <a:endParaRPr lang="en-ZA"/>
        </a:p>
      </dgm:t>
    </dgm:pt>
    <dgm:pt modelId="{A046F09C-27FF-4E90-B124-216CA1342896}">
      <dgm:prSet phldrT="[Text]"/>
      <dgm:spPr/>
      <dgm:t>
        <a:bodyPr/>
        <a:lstStyle/>
        <a:p>
          <a:r>
            <a:rPr lang="en-ZA" dirty="0"/>
            <a:t>Idling &amp; Minor Stops</a:t>
          </a:r>
        </a:p>
      </dgm:t>
    </dgm:pt>
    <dgm:pt modelId="{22C0AF38-D311-46B9-B258-7E5DAB2330C6}" type="parTrans" cxnId="{AEF46429-013E-4F22-8B1D-E89FA1FF2BF0}">
      <dgm:prSet/>
      <dgm:spPr/>
      <dgm:t>
        <a:bodyPr/>
        <a:lstStyle/>
        <a:p>
          <a:endParaRPr lang="en-ZA"/>
        </a:p>
      </dgm:t>
    </dgm:pt>
    <dgm:pt modelId="{A5FE62A4-442B-445E-B717-A245E999C977}" type="sibTrans" cxnId="{AEF46429-013E-4F22-8B1D-E89FA1FF2BF0}">
      <dgm:prSet/>
      <dgm:spPr/>
      <dgm:t>
        <a:bodyPr/>
        <a:lstStyle/>
        <a:p>
          <a:endParaRPr lang="en-ZA"/>
        </a:p>
      </dgm:t>
    </dgm:pt>
    <dgm:pt modelId="{E2089077-F27A-449D-9E55-054817B092B1}">
      <dgm:prSet phldrT="[Text]"/>
      <dgm:spPr/>
      <dgm:t>
        <a:bodyPr/>
        <a:lstStyle/>
        <a:p>
          <a:r>
            <a:rPr lang="en-ZA" dirty="0"/>
            <a:t>Reduced Speed</a:t>
          </a:r>
        </a:p>
      </dgm:t>
    </dgm:pt>
    <dgm:pt modelId="{5CD6259D-5E84-4CBE-A3FC-3FB735B70969}" type="parTrans" cxnId="{92C9A7E8-9719-4048-B560-15C413CB5554}">
      <dgm:prSet/>
      <dgm:spPr/>
      <dgm:t>
        <a:bodyPr/>
        <a:lstStyle/>
        <a:p>
          <a:endParaRPr lang="en-ZA"/>
        </a:p>
      </dgm:t>
    </dgm:pt>
    <dgm:pt modelId="{32C2B347-E446-4ACA-A1D4-CB89021DCDD1}" type="sibTrans" cxnId="{92C9A7E8-9719-4048-B560-15C413CB5554}">
      <dgm:prSet/>
      <dgm:spPr/>
      <dgm:t>
        <a:bodyPr/>
        <a:lstStyle/>
        <a:p>
          <a:endParaRPr lang="en-ZA"/>
        </a:p>
      </dgm:t>
    </dgm:pt>
    <dgm:pt modelId="{87FD35F5-194B-42F7-87AE-2990FEB74073}">
      <dgm:prSet phldrT="[Text]"/>
      <dgm:spPr/>
      <dgm:t>
        <a:bodyPr/>
        <a:lstStyle/>
        <a:p>
          <a:r>
            <a:rPr lang="en-ZA" dirty="0"/>
            <a:t>Process Defects</a:t>
          </a:r>
        </a:p>
      </dgm:t>
    </dgm:pt>
    <dgm:pt modelId="{990B216F-91D0-4C1D-8655-B3DB92341DCF}" type="parTrans" cxnId="{592EA89E-406A-4655-A858-FB68BB5B5CD3}">
      <dgm:prSet/>
      <dgm:spPr/>
      <dgm:t>
        <a:bodyPr/>
        <a:lstStyle/>
        <a:p>
          <a:endParaRPr lang="en-ZA"/>
        </a:p>
      </dgm:t>
    </dgm:pt>
    <dgm:pt modelId="{8B59F255-E2C2-4C95-B984-BC6FF3A566A4}" type="sibTrans" cxnId="{592EA89E-406A-4655-A858-FB68BB5B5CD3}">
      <dgm:prSet/>
      <dgm:spPr/>
      <dgm:t>
        <a:bodyPr/>
        <a:lstStyle/>
        <a:p>
          <a:endParaRPr lang="en-ZA"/>
        </a:p>
      </dgm:t>
    </dgm:pt>
    <dgm:pt modelId="{AF0666A2-C897-40C9-8355-819A1B50C1F5}">
      <dgm:prSet phldrT="[Text]"/>
      <dgm:spPr/>
      <dgm:t>
        <a:bodyPr/>
        <a:lstStyle/>
        <a:p>
          <a:r>
            <a:rPr lang="en-ZA" dirty="0"/>
            <a:t>Start-up Losses</a:t>
          </a:r>
        </a:p>
      </dgm:t>
    </dgm:pt>
    <dgm:pt modelId="{A59F22E9-6938-433D-9060-3E635F91E173}" type="parTrans" cxnId="{32A0EF37-6960-47C4-A5B1-D2D965EC357B}">
      <dgm:prSet/>
      <dgm:spPr/>
      <dgm:t>
        <a:bodyPr/>
        <a:lstStyle/>
        <a:p>
          <a:endParaRPr lang="en-ZA"/>
        </a:p>
      </dgm:t>
    </dgm:pt>
    <dgm:pt modelId="{64A8ABDB-F1A1-4A75-A968-8AB489E5BB3E}" type="sibTrans" cxnId="{32A0EF37-6960-47C4-A5B1-D2D965EC357B}">
      <dgm:prSet/>
      <dgm:spPr/>
      <dgm:t>
        <a:bodyPr/>
        <a:lstStyle/>
        <a:p>
          <a:endParaRPr lang="en-ZA"/>
        </a:p>
      </dgm:t>
    </dgm:pt>
    <dgm:pt modelId="{E57338E6-8DA0-42E2-BF3F-0989FA85CB5F}" type="pres">
      <dgm:prSet presAssocID="{0B5563E4-A534-4512-9317-39E2C9BA3B68}" presName="cycle" presStyleCnt="0">
        <dgm:presLayoutVars>
          <dgm:dir/>
          <dgm:resizeHandles val="exact"/>
        </dgm:presLayoutVars>
      </dgm:prSet>
      <dgm:spPr/>
    </dgm:pt>
    <dgm:pt modelId="{670B85E3-F403-4B4A-8213-8FD238E39677}" type="pres">
      <dgm:prSet presAssocID="{8C73009C-29F8-47E3-BFB3-75B041419315}" presName="node" presStyleLbl="node1" presStyleIdx="0" presStyleCnt="6">
        <dgm:presLayoutVars>
          <dgm:bulletEnabled val="1"/>
        </dgm:presLayoutVars>
      </dgm:prSet>
      <dgm:spPr/>
    </dgm:pt>
    <dgm:pt modelId="{DA6C4E2C-0B1B-4D10-88F3-FE32131B1A10}" type="pres">
      <dgm:prSet presAssocID="{8C73009C-29F8-47E3-BFB3-75B041419315}" presName="spNode" presStyleCnt="0"/>
      <dgm:spPr/>
    </dgm:pt>
    <dgm:pt modelId="{252F1FC1-DCF8-4A28-BC2B-B4B5D3E6CCB4}" type="pres">
      <dgm:prSet presAssocID="{9230E9C5-E53B-450E-8A20-844256F8FFF3}" presName="sibTrans" presStyleLbl="sibTrans1D1" presStyleIdx="0" presStyleCnt="6"/>
      <dgm:spPr/>
    </dgm:pt>
    <dgm:pt modelId="{0CBA1862-53F3-431A-84A6-072BBDAFD951}" type="pres">
      <dgm:prSet presAssocID="{CA6DA881-E597-4D84-B6ED-B55BA67CF756}" presName="node" presStyleLbl="node1" presStyleIdx="1" presStyleCnt="6">
        <dgm:presLayoutVars>
          <dgm:bulletEnabled val="1"/>
        </dgm:presLayoutVars>
      </dgm:prSet>
      <dgm:spPr/>
    </dgm:pt>
    <dgm:pt modelId="{11E40EF4-6A36-4035-87AF-94B24FBBE55D}" type="pres">
      <dgm:prSet presAssocID="{CA6DA881-E597-4D84-B6ED-B55BA67CF756}" presName="spNode" presStyleCnt="0"/>
      <dgm:spPr/>
    </dgm:pt>
    <dgm:pt modelId="{1A3C0EA3-3920-4FEF-88D0-E4F1B118302E}" type="pres">
      <dgm:prSet presAssocID="{42C4B15D-A9F9-4D7B-962C-BA5D91A2FEEE}" presName="sibTrans" presStyleLbl="sibTrans1D1" presStyleIdx="1" presStyleCnt="6"/>
      <dgm:spPr/>
    </dgm:pt>
    <dgm:pt modelId="{E7C11A19-AAC4-4339-AAF3-2316E6CC9433}" type="pres">
      <dgm:prSet presAssocID="{A046F09C-27FF-4E90-B124-216CA1342896}" presName="node" presStyleLbl="node1" presStyleIdx="2" presStyleCnt="6">
        <dgm:presLayoutVars>
          <dgm:bulletEnabled val="1"/>
        </dgm:presLayoutVars>
      </dgm:prSet>
      <dgm:spPr/>
    </dgm:pt>
    <dgm:pt modelId="{742AED3F-E716-4270-AC0A-B339E93622DF}" type="pres">
      <dgm:prSet presAssocID="{A046F09C-27FF-4E90-B124-216CA1342896}" presName="spNode" presStyleCnt="0"/>
      <dgm:spPr/>
    </dgm:pt>
    <dgm:pt modelId="{18724A4C-5299-4EE3-A6E5-D2173F655400}" type="pres">
      <dgm:prSet presAssocID="{A5FE62A4-442B-445E-B717-A245E999C977}" presName="sibTrans" presStyleLbl="sibTrans1D1" presStyleIdx="2" presStyleCnt="6"/>
      <dgm:spPr/>
    </dgm:pt>
    <dgm:pt modelId="{18EB8DAF-7A3C-4066-B795-51041069872B}" type="pres">
      <dgm:prSet presAssocID="{E2089077-F27A-449D-9E55-054817B092B1}" presName="node" presStyleLbl="node1" presStyleIdx="3" presStyleCnt="6">
        <dgm:presLayoutVars>
          <dgm:bulletEnabled val="1"/>
        </dgm:presLayoutVars>
      </dgm:prSet>
      <dgm:spPr/>
    </dgm:pt>
    <dgm:pt modelId="{0C6F62D9-426F-4ACA-B629-117B24BBFEC6}" type="pres">
      <dgm:prSet presAssocID="{E2089077-F27A-449D-9E55-054817B092B1}" presName="spNode" presStyleCnt="0"/>
      <dgm:spPr/>
    </dgm:pt>
    <dgm:pt modelId="{E7E222C6-F9C3-4CC8-AECE-DA072DF22F69}" type="pres">
      <dgm:prSet presAssocID="{32C2B347-E446-4ACA-A1D4-CB89021DCDD1}" presName="sibTrans" presStyleLbl="sibTrans1D1" presStyleIdx="3" presStyleCnt="6"/>
      <dgm:spPr/>
    </dgm:pt>
    <dgm:pt modelId="{E9131DB1-D5B4-4675-9970-9743AA8429D2}" type="pres">
      <dgm:prSet presAssocID="{87FD35F5-194B-42F7-87AE-2990FEB74073}" presName="node" presStyleLbl="node1" presStyleIdx="4" presStyleCnt="6">
        <dgm:presLayoutVars>
          <dgm:bulletEnabled val="1"/>
        </dgm:presLayoutVars>
      </dgm:prSet>
      <dgm:spPr/>
    </dgm:pt>
    <dgm:pt modelId="{6DA7EBF3-5A57-4D8F-B2D7-E93BD1D90B43}" type="pres">
      <dgm:prSet presAssocID="{87FD35F5-194B-42F7-87AE-2990FEB74073}" presName="spNode" presStyleCnt="0"/>
      <dgm:spPr/>
    </dgm:pt>
    <dgm:pt modelId="{335B2154-75C7-4D35-82CB-21CCCAA2770F}" type="pres">
      <dgm:prSet presAssocID="{8B59F255-E2C2-4C95-B984-BC6FF3A566A4}" presName="sibTrans" presStyleLbl="sibTrans1D1" presStyleIdx="4" presStyleCnt="6"/>
      <dgm:spPr/>
    </dgm:pt>
    <dgm:pt modelId="{911A29D6-92B4-4D58-84AF-EBB52516FB60}" type="pres">
      <dgm:prSet presAssocID="{AF0666A2-C897-40C9-8355-819A1B50C1F5}" presName="node" presStyleLbl="node1" presStyleIdx="5" presStyleCnt="6">
        <dgm:presLayoutVars>
          <dgm:bulletEnabled val="1"/>
        </dgm:presLayoutVars>
      </dgm:prSet>
      <dgm:spPr/>
    </dgm:pt>
    <dgm:pt modelId="{79C2E672-CD90-4824-AED9-142CBF04264B}" type="pres">
      <dgm:prSet presAssocID="{AF0666A2-C897-40C9-8355-819A1B50C1F5}" presName="spNode" presStyleCnt="0"/>
      <dgm:spPr/>
    </dgm:pt>
    <dgm:pt modelId="{2ED031E7-B20F-450D-8E67-FD21BA82B783}" type="pres">
      <dgm:prSet presAssocID="{64A8ABDB-F1A1-4A75-A968-8AB489E5BB3E}" presName="sibTrans" presStyleLbl="sibTrans1D1" presStyleIdx="5" presStyleCnt="6"/>
      <dgm:spPr/>
    </dgm:pt>
  </dgm:ptLst>
  <dgm:cxnLst>
    <dgm:cxn modelId="{AFCD8D15-E733-4BFD-AD6D-5E6569217022}" srcId="{0B5563E4-A534-4512-9317-39E2C9BA3B68}" destId="{8C73009C-29F8-47E3-BFB3-75B041419315}" srcOrd="0" destOrd="0" parTransId="{2825B679-CC3A-433F-9D05-A3C10D101853}" sibTransId="{9230E9C5-E53B-450E-8A20-844256F8FFF3}"/>
    <dgm:cxn modelId="{AEF46429-013E-4F22-8B1D-E89FA1FF2BF0}" srcId="{0B5563E4-A534-4512-9317-39E2C9BA3B68}" destId="{A046F09C-27FF-4E90-B124-216CA1342896}" srcOrd="2" destOrd="0" parTransId="{22C0AF38-D311-46B9-B258-7E5DAB2330C6}" sibTransId="{A5FE62A4-442B-445E-B717-A245E999C977}"/>
    <dgm:cxn modelId="{ECD10534-A63B-47F1-9AC3-07F9A505DAB9}" type="presOf" srcId="{CA6DA881-E597-4D84-B6ED-B55BA67CF756}" destId="{0CBA1862-53F3-431A-84A6-072BBDAFD951}" srcOrd="0" destOrd="0" presId="urn:microsoft.com/office/officeart/2005/8/layout/cycle6"/>
    <dgm:cxn modelId="{32A0EF37-6960-47C4-A5B1-D2D965EC357B}" srcId="{0B5563E4-A534-4512-9317-39E2C9BA3B68}" destId="{AF0666A2-C897-40C9-8355-819A1B50C1F5}" srcOrd="5" destOrd="0" parTransId="{A59F22E9-6938-433D-9060-3E635F91E173}" sibTransId="{64A8ABDB-F1A1-4A75-A968-8AB489E5BB3E}"/>
    <dgm:cxn modelId="{AE57E670-1B91-46F2-B763-67C646808510}" type="presOf" srcId="{AF0666A2-C897-40C9-8355-819A1B50C1F5}" destId="{911A29D6-92B4-4D58-84AF-EBB52516FB60}" srcOrd="0" destOrd="0" presId="urn:microsoft.com/office/officeart/2005/8/layout/cycle6"/>
    <dgm:cxn modelId="{50FCF951-D92F-4665-8B63-570FCD6011AE}" type="presOf" srcId="{E2089077-F27A-449D-9E55-054817B092B1}" destId="{18EB8DAF-7A3C-4066-B795-51041069872B}" srcOrd="0" destOrd="0" presId="urn:microsoft.com/office/officeart/2005/8/layout/cycle6"/>
    <dgm:cxn modelId="{E5D11357-8A46-4C03-AAC1-3A6A655E88BC}" type="presOf" srcId="{0B5563E4-A534-4512-9317-39E2C9BA3B68}" destId="{E57338E6-8DA0-42E2-BF3F-0989FA85CB5F}" srcOrd="0" destOrd="0" presId="urn:microsoft.com/office/officeart/2005/8/layout/cycle6"/>
    <dgm:cxn modelId="{CE685A89-0609-4208-880A-9ACCD08A9B6B}" type="presOf" srcId="{64A8ABDB-F1A1-4A75-A968-8AB489E5BB3E}" destId="{2ED031E7-B20F-450D-8E67-FD21BA82B783}" srcOrd="0" destOrd="0" presId="urn:microsoft.com/office/officeart/2005/8/layout/cycle6"/>
    <dgm:cxn modelId="{A421758A-1FE0-43B9-8254-F642A5B96117}" srcId="{0B5563E4-A534-4512-9317-39E2C9BA3B68}" destId="{CA6DA881-E597-4D84-B6ED-B55BA67CF756}" srcOrd="1" destOrd="0" parTransId="{82B022BB-2EEF-4C68-B57C-491CB66C5D48}" sibTransId="{42C4B15D-A9F9-4D7B-962C-BA5D91A2FEEE}"/>
    <dgm:cxn modelId="{592EA89E-406A-4655-A858-FB68BB5B5CD3}" srcId="{0B5563E4-A534-4512-9317-39E2C9BA3B68}" destId="{87FD35F5-194B-42F7-87AE-2990FEB74073}" srcOrd="4" destOrd="0" parTransId="{990B216F-91D0-4C1D-8655-B3DB92341DCF}" sibTransId="{8B59F255-E2C2-4C95-B984-BC6FF3A566A4}"/>
    <dgm:cxn modelId="{D6B0099F-782A-4285-90C1-2F20EEF4DA2A}" type="presOf" srcId="{87FD35F5-194B-42F7-87AE-2990FEB74073}" destId="{E9131DB1-D5B4-4675-9970-9743AA8429D2}" srcOrd="0" destOrd="0" presId="urn:microsoft.com/office/officeart/2005/8/layout/cycle6"/>
    <dgm:cxn modelId="{370613A0-963E-46D8-999B-26D24781410B}" type="presOf" srcId="{42C4B15D-A9F9-4D7B-962C-BA5D91A2FEEE}" destId="{1A3C0EA3-3920-4FEF-88D0-E4F1B118302E}" srcOrd="0" destOrd="0" presId="urn:microsoft.com/office/officeart/2005/8/layout/cycle6"/>
    <dgm:cxn modelId="{18D54CA3-08DB-4830-A2EC-C7B8D4D31B40}" type="presOf" srcId="{A5FE62A4-442B-445E-B717-A245E999C977}" destId="{18724A4C-5299-4EE3-A6E5-D2173F655400}" srcOrd="0" destOrd="0" presId="urn:microsoft.com/office/officeart/2005/8/layout/cycle6"/>
    <dgm:cxn modelId="{6E09CFB3-A78A-446B-9354-7D7D0BD8D6DB}" type="presOf" srcId="{8C73009C-29F8-47E3-BFB3-75B041419315}" destId="{670B85E3-F403-4B4A-8213-8FD238E39677}" srcOrd="0" destOrd="0" presId="urn:microsoft.com/office/officeart/2005/8/layout/cycle6"/>
    <dgm:cxn modelId="{25A4C2B9-5AD7-4621-8D92-EC86958D6DAF}" type="presOf" srcId="{9230E9C5-E53B-450E-8A20-844256F8FFF3}" destId="{252F1FC1-DCF8-4A28-BC2B-B4B5D3E6CCB4}" srcOrd="0" destOrd="0" presId="urn:microsoft.com/office/officeart/2005/8/layout/cycle6"/>
    <dgm:cxn modelId="{9677C9CC-D915-4928-B7CE-BD1BDEDC639B}" type="presOf" srcId="{A046F09C-27FF-4E90-B124-216CA1342896}" destId="{E7C11A19-AAC4-4339-AAF3-2316E6CC9433}" srcOrd="0" destOrd="0" presId="urn:microsoft.com/office/officeart/2005/8/layout/cycle6"/>
    <dgm:cxn modelId="{2731BFD0-B94A-49B8-976D-284DA1E8B281}" type="presOf" srcId="{8B59F255-E2C2-4C95-B984-BC6FF3A566A4}" destId="{335B2154-75C7-4D35-82CB-21CCCAA2770F}" srcOrd="0" destOrd="0" presId="urn:microsoft.com/office/officeart/2005/8/layout/cycle6"/>
    <dgm:cxn modelId="{B93313DF-98B0-44B2-AA53-AAF91086A5F7}" type="presOf" srcId="{32C2B347-E446-4ACA-A1D4-CB89021DCDD1}" destId="{E7E222C6-F9C3-4CC8-AECE-DA072DF22F69}" srcOrd="0" destOrd="0" presId="urn:microsoft.com/office/officeart/2005/8/layout/cycle6"/>
    <dgm:cxn modelId="{92C9A7E8-9719-4048-B560-15C413CB5554}" srcId="{0B5563E4-A534-4512-9317-39E2C9BA3B68}" destId="{E2089077-F27A-449D-9E55-054817B092B1}" srcOrd="3" destOrd="0" parTransId="{5CD6259D-5E84-4CBE-A3FC-3FB735B70969}" sibTransId="{32C2B347-E446-4ACA-A1D4-CB89021DCDD1}"/>
    <dgm:cxn modelId="{D7E40BF1-14C7-4D87-8340-FB6C82BCD05D}" type="presParOf" srcId="{E57338E6-8DA0-42E2-BF3F-0989FA85CB5F}" destId="{670B85E3-F403-4B4A-8213-8FD238E39677}" srcOrd="0" destOrd="0" presId="urn:microsoft.com/office/officeart/2005/8/layout/cycle6"/>
    <dgm:cxn modelId="{14529BF3-6A18-4E4B-8572-D44DCF72E248}" type="presParOf" srcId="{E57338E6-8DA0-42E2-BF3F-0989FA85CB5F}" destId="{DA6C4E2C-0B1B-4D10-88F3-FE32131B1A10}" srcOrd="1" destOrd="0" presId="urn:microsoft.com/office/officeart/2005/8/layout/cycle6"/>
    <dgm:cxn modelId="{30335BC8-4F06-4904-833F-C9FD5FAD25B2}" type="presParOf" srcId="{E57338E6-8DA0-42E2-BF3F-0989FA85CB5F}" destId="{252F1FC1-DCF8-4A28-BC2B-B4B5D3E6CCB4}" srcOrd="2" destOrd="0" presId="urn:microsoft.com/office/officeart/2005/8/layout/cycle6"/>
    <dgm:cxn modelId="{A032CB4D-386D-4225-870D-27A225195EE8}" type="presParOf" srcId="{E57338E6-8DA0-42E2-BF3F-0989FA85CB5F}" destId="{0CBA1862-53F3-431A-84A6-072BBDAFD951}" srcOrd="3" destOrd="0" presId="urn:microsoft.com/office/officeart/2005/8/layout/cycle6"/>
    <dgm:cxn modelId="{17FFA6D2-DCC4-475E-8623-873CABBE1DB5}" type="presParOf" srcId="{E57338E6-8DA0-42E2-BF3F-0989FA85CB5F}" destId="{11E40EF4-6A36-4035-87AF-94B24FBBE55D}" srcOrd="4" destOrd="0" presId="urn:microsoft.com/office/officeart/2005/8/layout/cycle6"/>
    <dgm:cxn modelId="{FD98AC08-4869-47EC-B833-D0C6F8862871}" type="presParOf" srcId="{E57338E6-8DA0-42E2-BF3F-0989FA85CB5F}" destId="{1A3C0EA3-3920-4FEF-88D0-E4F1B118302E}" srcOrd="5" destOrd="0" presId="urn:microsoft.com/office/officeart/2005/8/layout/cycle6"/>
    <dgm:cxn modelId="{00C5DF2B-14BF-46D5-8490-C8F41912F06D}" type="presParOf" srcId="{E57338E6-8DA0-42E2-BF3F-0989FA85CB5F}" destId="{E7C11A19-AAC4-4339-AAF3-2316E6CC9433}" srcOrd="6" destOrd="0" presId="urn:microsoft.com/office/officeart/2005/8/layout/cycle6"/>
    <dgm:cxn modelId="{F2218440-70B1-4451-8746-CFBBBBB1295B}" type="presParOf" srcId="{E57338E6-8DA0-42E2-BF3F-0989FA85CB5F}" destId="{742AED3F-E716-4270-AC0A-B339E93622DF}" srcOrd="7" destOrd="0" presId="urn:microsoft.com/office/officeart/2005/8/layout/cycle6"/>
    <dgm:cxn modelId="{7BB68717-14E5-4744-AF3A-0364A0A04F39}" type="presParOf" srcId="{E57338E6-8DA0-42E2-BF3F-0989FA85CB5F}" destId="{18724A4C-5299-4EE3-A6E5-D2173F655400}" srcOrd="8" destOrd="0" presId="urn:microsoft.com/office/officeart/2005/8/layout/cycle6"/>
    <dgm:cxn modelId="{B850926C-819F-42F1-A763-417BEC7C402C}" type="presParOf" srcId="{E57338E6-8DA0-42E2-BF3F-0989FA85CB5F}" destId="{18EB8DAF-7A3C-4066-B795-51041069872B}" srcOrd="9" destOrd="0" presId="urn:microsoft.com/office/officeart/2005/8/layout/cycle6"/>
    <dgm:cxn modelId="{F06D0D0E-2C75-4E5D-B0D8-EFBEB2E84FDF}" type="presParOf" srcId="{E57338E6-8DA0-42E2-BF3F-0989FA85CB5F}" destId="{0C6F62D9-426F-4ACA-B629-117B24BBFEC6}" srcOrd="10" destOrd="0" presId="urn:microsoft.com/office/officeart/2005/8/layout/cycle6"/>
    <dgm:cxn modelId="{43766A91-AA3C-4EFB-BC88-3401322FC369}" type="presParOf" srcId="{E57338E6-8DA0-42E2-BF3F-0989FA85CB5F}" destId="{E7E222C6-F9C3-4CC8-AECE-DA072DF22F69}" srcOrd="11" destOrd="0" presId="urn:microsoft.com/office/officeart/2005/8/layout/cycle6"/>
    <dgm:cxn modelId="{1B804427-BD93-4EB1-8FDF-A114AFDAAC66}" type="presParOf" srcId="{E57338E6-8DA0-42E2-BF3F-0989FA85CB5F}" destId="{E9131DB1-D5B4-4675-9970-9743AA8429D2}" srcOrd="12" destOrd="0" presId="urn:microsoft.com/office/officeart/2005/8/layout/cycle6"/>
    <dgm:cxn modelId="{39DE795A-AF8B-4401-8151-992B337CA2B1}" type="presParOf" srcId="{E57338E6-8DA0-42E2-BF3F-0989FA85CB5F}" destId="{6DA7EBF3-5A57-4D8F-B2D7-E93BD1D90B43}" srcOrd="13" destOrd="0" presId="urn:microsoft.com/office/officeart/2005/8/layout/cycle6"/>
    <dgm:cxn modelId="{96D68627-2E71-4DC0-9EA0-C16F6E3D1075}" type="presParOf" srcId="{E57338E6-8DA0-42E2-BF3F-0989FA85CB5F}" destId="{335B2154-75C7-4D35-82CB-21CCCAA2770F}" srcOrd="14" destOrd="0" presId="urn:microsoft.com/office/officeart/2005/8/layout/cycle6"/>
    <dgm:cxn modelId="{2CC49D85-0FCA-4B9D-A38A-6A2467B90F57}" type="presParOf" srcId="{E57338E6-8DA0-42E2-BF3F-0989FA85CB5F}" destId="{911A29D6-92B4-4D58-84AF-EBB52516FB60}" srcOrd="15" destOrd="0" presId="urn:microsoft.com/office/officeart/2005/8/layout/cycle6"/>
    <dgm:cxn modelId="{3F5C623C-FDC2-426D-835F-83D2B4B6221B}" type="presParOf" srcId="{E57338E6-8DA0-42E2-BF3F-0989FA85CB5F}" destId="{79C2E672-CD90-4824-AED9-142CBF04264B}" srcOrd="16" destOrd="0" presId="urn:microsoft.com/office/officeart/2005/8/layout/cycle6"/>
    <dgm:cxn modelId="{9422C749-6D0B-4F20-A400-85DBFF330731}" type="presParOf" srcId="{E57338E6-8DA0-42E2-BF3F-0989FA85CB5F}" destId="{2ED031E7-B20F-450D-8E67-FD21BA82B783}" srcOrd="17" destOrd="0" presId="urn:microsoft.com/office/officeart/2005/8/layout/cycle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70B85E3-F403-4B4A-8213-8FD238E39677}">
      <dsp:nvSpPr>
        <dsp:cNvPr id="0" name=""/>
        <dsp:cNvSpPr/>
      </dsp:nvSpPr>
      <dsp:spPr>
        <a:xfrm>
          <a:off x="2032699" y="1888"/>
          <a:ext cx="1070898" cy="696083"/>
        </a:xfrm>
        <a:prstGeom prst="roundRect">
          <a:avLst/>
        </a:prstGeom>
        <a:solidFill>
          <a:schemeClr val="accent3">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ZA" sz="1400" kern="1200" dirty="0"/>
            <a:t>Equipment Failure</a:t>
          </a:r>
        </a:p>
      </dsp:txBody>
      <dsp:txXfrm>
        <a:off x="2066679" y="35868"/>
        <a:ext cx="1002938" cy="628123"/>
      </dsp:txXfrm>
    </dsp:sp>
    <dsp:sp modelId="{252F1FC1-DCF8-4A28-BC2B-B4B5D3E6CCB4}">
      <dsp:nvSpPr>
        <dsp:cNvPr id="0" name=""/>
        <dsp:cNvSpPr/>
      </dsp:nvSpPr>
      <dsp:spPr>
        <a:xfrm>
          <a:off x="928606" y="349929"/>
          <a:ext cx="3279085" cy="3279085"/>
        </a:xfrm>
        <a:custGeom>
          <a:avLst/>
          <a:gdLst/>
          <a:ahLst/>
          <a:cxnLst/>
          <a:rect l="0" t="0" r="0" b="0"/>
          <a:pathLst>
            <a:path>
              <a:moveTo>
                <a:pt x="2181831" y="92279"/>
              </a:moveTo>
              <a:arcTo wR="1639542" hR="1639542" stAng="17358880" swAng="1500693"/>
            </a:path>
          </a:pathLst>
        </a:custGeom>
        <a:noFill/>
        <a:ln w="9525" cap="flat" cmpd="sng" algn="ctr">
          <a:solidFill>
            <a:schemeClr val="accent3">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0CBA1862-53F3-431A-84A6-072BBDAFD951}">
      <dsp:nvSpPr>
        <dsp:cNvPr id="0" name=""/>
        <dsp:cNvSpPr/>
      </dsp:nvSpPr>
      <dsp:spPr>
        <a:xfrm>
          <a:off x="3452585" y="821659"/>
          <a:ext cx="1070898" cy="696083"/>
        </a:xfrm>
        <a:prstGeom prst="roundRect">
          <a:avLst/>
        </a:prstGeom>
        <a:solidFill>
          <a:schemeClr val="accent3">
            <a:hueOff val="3284374"/>
            <a:satOff val="-852"/>
            <a:lumOff val="941"/>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ZA" sz="1400" kern="1200" dirty="0"/>
            <a:t>Setup &amp; Adjustments</a:t>
          </a:r>
        </a:p>
      </dsp:txBody>
      <dsp:txXfrm>
        <a:off x="3486565" y="855639"/>
        <a:ext cx="1002938" cy="628123"/>
      </dsp:txXfrm>
    </dsp:sp>
    <dsp:sp modelId="{1A3C0EA3-3920-4FEF-88D0-E4F1B118302E}">
      <dsp:nvSpPr>
        <dsp:cNvPr id="0" name=""/>
        <dsp:cNvSpPr/>
      </dsp:nvSpPr>
      <dsp:spPr>
        <a:xfrm>
          <a:off x="928606" y="349929"/>
          <a:ext cx="3279085" cy="3279085"/>
        </a:xfrm>
        <a:custGeom>
          <a:avLst/>
          <a:gdLst/>
          <a:ahLst/>
          <a:cxnLst/>
          <a:rect l="0" t="0" r="0" b="0"/>
          <a:pathLst>
            <a:path>
              <a:moveTo>
                <a:pt x="3212444" y="1176856"/>
              </a:moveTo>
              <a:arcTo wR="1639542" hR="1639542" stAng="20616491" swAng="1967017"/>
            </a:path>
          </a:pathLst>
        </a:custGeom>
        <a:noFill/>
        <a:ln w="9525" cap="flat" cmpd="sng" algn="ctr">
          <a:solidFill>
            <a:schemeClr val="accent3">
              <a:hueOff val="3284374"/>
              <a:satOff val="-852"/>
              <a:lumOff val="941"/>
              <a:alphaOff val="0"/>
            </a:schemeClr>
          </a:solidFill>
          <a:prstDash val="solid"/>
        </a:ln>
        <a:effectLst/>
      </dsp:spPr>
      <dsp:style>
        <a:lnRef idx="1">
          <a:scrgbClr r="0" g="0" b="0"/>
        </a:lnRef>
        <a:fillRef idx="0">
          <a:scrgbClr r="0" g="0" b="0"/>
        </a:fillRef>
        <a:effectRef idx="0">
          <a:scrgbClr r="0" g="0" b="0"/>
        </a:effectRef>
        <a:fontRef idx="minor"/>
      </dsp:style>
    </dsp:sp>
    <dsp:sp modelId="{E7C11A19-AAC4-4339-AAF3-2316E6CC9433}">
      <dsp:nvSpPr>
        <dsp:cNvPr id="0" name=""/>
        <dsp:cNvSpPr/>
      </dsp:nvSpPr>
      <dsp:spPr>
        <a:xfrm>
          <a:off x="3452585" y="2461201"/>
          <a:ext cx="1070898" cy="696083"/>
        </a:xfrm>
        <a:prstGeom prst="roundRect">
          <a:avLst/>
        </a:prstGeom>
        <a:solidFill>
          <a:schemeClr val="accent3">
            <a:hueOff val="6568748"/>
            <a:satOff val="-1704"/>
            <a:lumOff val="1882"/>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ZA" sz="1400" kern="1200" dirty="0"/>
            <a:t>Idling &amp; Minor Stops</a:t>
          </a:r>
        </a:p>
      </dsp:txBody>
      <dsp:txXfrm>
        <a:off x="3486565" y="2495181"/>
        <a:ext cx="1002938" cy="628123"/>
      </dsp:txXfrm>
    </dsp:sp>
    <dsp:sp modelId="{18724A4C-5299-4EE3-A6E5-D2173F655400}">
      <dsp:nvSpPr>
        <dsp:cNvPr id="0" name=""/>
        <dsp:cNvSpPr/>
      </dsp:nvSpPr>
      <dsp:spPr>
        <a:xfrm>
          <a:off x="928606" y="349929"/>
          <a:ext cx="3279085" cy="3279085"/>
        </a:xfrm>
        <a:custGeom>
          <a:avLst/>
          <a:gdLst/>
          <a:ahLst/>
          <a:cxnLst/>
          <a:rect l="0" t="0" r="0" b="0"/>
          <a:pathLst>
            <a:path>
              <a:moveTo>
                <a:pt x="2785160" y="2812427"/>
              </a:moveTo>
              <a:arcTo wR="1639542" hR="1639542" stAng="2740427" swAng="1500693"/>
            </a:path>
          </a:pathLst>
        </a:custGeom>
        <a:noFill/>
        <a:ln w="9525" cap="flat" cmpd="sng" algn="ctr">
          <a:solidFill>
            <a:schemeClr val="accent3">
              <a:hueOff val="6568748"/>
              <a:satOff val="-1704"/>
              <a:lumOff val="1882"/>
              <a:alphaOff val="0"/>
            </a:schemeClr>
          </a:solidFill>
          <a:prstDash val="solid"/>
        </a:ln>
        <a:effectLst/>
      </dsp:spPr>
      <dsp:style>
        <a:lnRef idx="1">
          <a:scrgbClr r="0" g="0" b="0"/>
        </a:lnRef>
        <a:fillRef idx="0">
          <a:scrgbClr r="0" g="0" b="0"/>
        </a:fillRef>
        <a:effectRef idx="0">
          <a:scrgbClr r="0" g="0" b="0"/>
        </a:effectRef>
        <a:fontRef idx="minor"/>
      </dsp:style>
    </dsp:sp>
    <dsp:sp modelId="{18EB8DAF-7A3C-4066-B795-51041069872B}">
      <dsp:nvSpPr>
        <dsp:cNvPr id="0" name=""/>
        <dsp:cNvSpPr/>
      </dsp:nvSpPr>
      <dsp:spPr>
        <a:xfrm>
          <a:off x="2032699" y="3280973"/>
          <a:ext cx="1070898" cy="696083"/>
        </a:xfrm>
        <a:prstGeom prst="roundRect">
          <a:avLst/>
        </a:prstGeom>
        <a:solidFill>
          <a:schemeClr val="accent3">
            <a:hueOff val="9853121"/>
            <a:satOff val="-2556"/>
            <a:lumOff val="2824"/>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ZA" sz="1400" kern="1200" dirty="0"/>
            <a:t>Reduced Speed</a:t>
          </a:r>
        </a:p>
      </dsp:txBody>
      <dsp:txXfrm>
        <a:off x="2066679" y="3314953"/>
        <a:ext cx="1002938" cy="628123"/>
      </dsp:txXfrm>
    </dsp:sp>
    <dsp:sp modelId="{E7E222C6-F9C3-4CC8-AECE-DA072DF22F69}">
      <dsp:nvSpPr>
        <dsp:cNvPr id="0" name=""/>
        <dsp:cNvSpPr/>
      </dsp:nvSpPr>
      <dsp:spPr>
        <a:xfrm>
          <a:off x="928606" y="349929"/>
          <a:ext cx="3279085" cy="3279085"/>
        </a:xfrm>
        <a:custGeom>
          <a:avLst/>
          <a:gdLst/>
          <a:ahLst/>
          <a:cxnLst/>
          <a:rect l="0" t="0" r="0" b="0"/>
          <a:pathLst>
            <a:path>
              <a:moveTo>
                <a:pt x="1097254" y="3186805"/>
              </a:moveTo>
              <a:arcTo wR="1639542" hR="1639542" stAng="6558880" swAng="1500693"/>
            </a:path>
          </a:pathLst>
        </a:custGeom>
        <a:noFill/>
        <a:ln w="9525" cap="flat" cmpd="sng" algn="ctr">
          <a:solidFill>
            <a:schemeClr val="accent3">
              <a:hueOff val="9853121"/>
              <a:satOff val="-2556"/>
              <a:lumOff val="2824"/>
              <a:alphaOff val="0"/>
            </a:schemeClr>
          </a:solidFill>
          <a:prstDash val="solid"/>
        </a:ln>
        <a:effectLst/>
      </dsp:spPr>
      <dsp:style>
        <a:lnRef idx="1">
          <a:scrgbClr r="0" g="0" b="0"/>
        </a:lnRef>
        <a:fillRef idx="0">
          <a:scrgbClr r="0" g="0" b="0"/>
        </a:fillRef>
        <a:effectRef idx="0">
          <a:scrgbClr r="0" g="0" b="0"/>
        </a:effectRef>
        <a:fontRef idx="minor"/>
      </dsp:style>
    </dsp:sp>
    <dsp:sp modelId="{E9131DB1-D5B4-4675-9970-9743AA8429D2}">
      <dsp:nvSpPr>
        <dsp:cNvPr id="0" name=""/>
        <dsp:cNvSpPr/>
      </dsp:nvSpPr>
      <dsp:spPr>
        <a:xfrm>
          <a:off x="612814" y="2461201"/>
          <a:ext cx="1070898" cy="696083"/>
        </a:xfrm>
        <a:prstGeom prst="roundRect">
          <a:avLst/>
        </a:prstGeom>
        <a:solidFill>
          <a:schemeClr val="accent3">
            <a:hueOff val="13137495"/>
            <a:satOff val="-3408"/>
            <a:lumOff val="3765"/>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ZA" sz="1400" kern="1200" dirty="0"/>
            <a:t>Process Defects</a:t>
          </a:r>
        </a:p>
      </dsp:txBody>
      <dsp:txXfrm>
        <a:off x="646794" y="2495181"/>
        <a:ext cx="1002938" cy="628123"/>
      </dsp:txXfrm>
    </dsp:sp>
    <dsp:sp modelId="{335B2154-75C7-4D35-82CB-21CCCAA2770F}">
      <dsp:nvSpPr>
        <dsp:cNvPr id="0" name=""/>
        <dsp:cNvSpPr/>
      </dsp:nvSpPr>
      <dsp:spPr>
        <a:xfrm>
          <a:off x="928606" y="349929"/>
          <a:ext cx="3279085" cy="3279085"/>
        </a:xfrm>
        <a:custGeom>
          <a:avLst/>
          <a:gdLst/>
          <a:ahLst/>
          <a:cxnLst/>
          <a:rect l="0" t="0" r="0" b="0"/>
          <a:pathLst>
            <a:path>
              <a:moveTo>
                <a:pt x="66640" y="2102228"/>
              </a:moveTo>
              <a:arcTo wR="1639542" hR="1639542" stAng="9816491" swAng="1967017"/>
            </a:path>
          </a:pathLst>
        </a:custGeom>
        <a:noFill/>
        <a:ln w="9525" cap="flat" cmpd="sng" algn="ctr">
          <a:solidFill>
            <a:schemeClr val="accent3">
              <a:hueOff val="13137495"/>
              <a:satOff val="-3408"/>
              <a:lumOff val="3765"/>
              <a:alphaOff val="0"/>
            </a:schemeClr>
          </a:solidFill>
          <a:prstDash val="solid"/>
        </a:ln>
        <a:effectLst/>
      </dsp:spPr>
      <dsp:style>
        <a:lnRef idx="1">
          <a:scrgbClr r="0" g="0" b="0"/>
        </a:lnRef>
        <a:fillRef idx="0">
          <a:scrgbClr r="0" g="0" b="0"/>
        </a:fillRef>
        <a:effectRef idx="0">
          <a:scrgbClr r="0" g="0" b="0"/>
        </a:effectRef>
        <a:fontRef idx="minor"/>
      </dsp:style>
    </dsp:sp>
    <dsp:sp modelId="{911A29D6-92B4-4D58-84AF-EBB52516FB60}">
      <dsp:nvSpPr>
        <dsp:cNvPr id="0" name=""/>
        <dsp:cNvSpPr/>
      </dsp:nvSpPr>
      <dsp:spPr>
        <a:xfrm>
          <a:off x="612814" y="821659"/>
          <a:ext cx="1070898" cy="696083"/>
        </a:xfrm>
        <a:prstGeom prst="roundRect">
          <a:avLst/>
        </a:prstGeom>
        <a:solidFill>
          <a:schemeClr val="accent3">
            <a:hueOff val="16421869"/>
            <a:satOff val="-4260"/>
            <a:lumOff val="4706"/>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ZA" sz="1400" kern="1200" dirty="0"/>
            <a:t>Start-up Losses</a:t>
          </a:r>
        </a:p>
      </dsp:txBody>
      <dsp:txXfrm>
        <a:off x="646794" y="855639"/>
        <a:ext cx="1002938" cy="628123"/>
      </dsp:txXfrm>
    </dsp:sp>
    <dsp:sp modelId="{2ED031E7-B20F-450D-8E67-FD21BA82B783}">
      <dsp:nvSpPr>
        <dsp:cNvPr id="0" name=""/>
        <dsp:cNvSpPr/>
      </dsp:nvSpPr>
      <dsp:spPr>
        <a:xfrm>
          <a:off x="928606" y="349929"/>
          <a:ext cx="3279085" cy="3279085"/>
        </a:xfrm>
        <a:custGeom>
          <a:avLst/>
          <a:gdLst/>
          <a:ahLst/>
          <a:cxnLst/>
          <a:rect l="0" t="0" r="0" b="0"/>
          <a:pathLst>
            <a:path>
              <a:moveTo>
                <a:pt x="493924" y="466657"/>
              </a:moveTo>
              <a:arcTo wR="1639542" hR="1639542" stAng="13540427" swAng="1500693"/>
            </a:path>
          </a:pathLst>
        </a:custGeom>
        <a:noFill/>
        <a:ln w="9525" cap="flat" cmpd="sng" algn="ctr">
          <a:solidFill>
            <a:schemeClr val="accent3">
              <a:hueOff val="16421869"/>
              <a:satOff val="-4260"/>
              <a:lumOff val="4706"/>
              <a:alphaOff val="0"/>
            </a:schemeClr>
          </a:solidFill>
          <a:prstDash val="solid"/>
        </a:ln>
        <a:effectLst/>
      </dsp:spPr>
      <dsp:style>
        <a:lnRef idx="1">
          <a:scrgbClr r="0" g="0" b="0"/>
        </a:lnRef>
        <a:fillRef idx="0">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cycle6">
  <dgm:title val=""/>
  <dgm:desc val=""/>
  <dgm:catLst>
    <dgm:cat type="cycle" pri="4000"/>
    <dgm:cat type="relationship" pri="24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param type="endSty" val="noArr"/>
              </dgm:alg>
              <dgm:shape xmlns:r="http://schemas.openxmlformats.org/officeDocument/2006/relationships" type="conn" r:blip="">
                <dgm:adjLst/>
              </dgm:shape>
              <dgm:presOf axis="self"/>
              <dgm:constrLst>
                <dgm:constr type="h" refType="w" fact="0.65"/>
                <dgm:constr type="connDist"/>
                <dgm:constr type="begPad" refType="connDist" fact="0.01"/>
                <dgm:constr type="endPad" refType="connDist" fact="0.01"/>
              </dgm:constrLst>
              <dgm:ruleLst/>
            </dgm:layoutNode>
          </dgm:forEach>
        </dgm:if>
        <dgm:else name="Name16"/>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ZA"/>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58FB1CF-FC8C-4AD0-9CAF-86D9ACACFA74}" type="datetimeFigureOut">
              <a:rPr lang="en-ZA" smtClean="0"/>
              <a:t>2021/03/31</a:t>
            </a:fld>
            <a:endParaRPr lang="en-ZA"/>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ZA"/>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ZA"/>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9037C8C-A72C-4EB7-BD3F-C54AC078E5D1}" type="slidenum">
              <a:rPr lang="en-ZA" smtClean="0"/>
              <a:t>‹#›</a:t>
            </a:fld>
            <a:endParaRPr lang="en-ZA"/>
          </a:p>
        </p:txBody>
      </p:sp>
    </p:spTree>
    <p:extLst>
      <p:ext uri="{BB962C8B-B14F-4D97-AF65-F5344CB8AC3E}">
        <p14:creationId xmlns:p14="http://schemas.microsoft.com/office/powerpoint/2010/main" val="18776602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ZA" dirty="0"/>
              <a:t>Hello (thanks </a:t>
            </a:r>
            <a:r>
              <a:rPr lang="en-ZA" dirty="0" err="1"/>
              <a:t>Kribban</a:t>
            </a:r>
            <a:r>
              <a:rPr lang="en-ZA" dirty="0"/>
              <a:t> for the introduction) – today I will be discussing the topic of Live OOE Measurement .</a:t>
            </a:r>
          </a:p>
        </p:txBody>
      </p:sp>
      <p:sp>
        <p:nvSpPr>
          <p:cNvPr id="4" name="Slide Number Placeholder 3"/>
          <p:cNvSpPr>
            <a:spLocks noGrp="1"/>
          </p:cNvSpPr>
          <p:nvPr>
            <p:ph type="sldNum" sz="quarter" idx="5"/>
          </p:nvPr>
        </p:nvSpPr>
        <p:spPr/>
        <p:txBody>
          <a:bodyPr/>
          <a:lstStyle/>
          <a:p>
            <a:fld id="{B9037C8C-A72C-4EB7-BD3F-C54AC078E5D1}" type="slidenum">
              <a:rPr lang="en-ZA" smtClean="0"/>
              <a:t>1</a:t>
            </a:fld>
            <a:endParaRPr lang="en-ZA"/>
          </a:p>
        </p:txBody>
      </p:sp>
    </p:spTree>
    <p:extLst>
      <p:ext uri="{BB962C8B-B14F-4D97-AF65-F5344CB8AC3E}">
        <p14:creationId xmlns:p14="http://schemas.microsoft.com/office/powerpoint/2010/main" val="183305826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0000"/>
              </a:lnSpc>
            </a:pPr>
            <a:r>
              <a:rPr lang="en-US" sz="1200" dirty="0"/>
              <a:t>What is OEE -</a:t>
            </a:r>
            <a:r>
              <a:rPr lang="en-ZA" b="0" i="0" dirty="0">
                <a:solidFill>
                  <a:srgbClr val="4D5156"/>
                </a:solidFill>
                <a:effectLst/>
                <a:latin typeface="arial" panose="020B0604020202020204" pitchFamily="34" charset="0"/>
              </a:rPr>
              <a:t>Overall Equipment Effectiveness. It is a factor that combines  </a:t>
            </a:r>
            <a:r>
              <a:rPr lang="en-US" sz="1200" b="1" u="sng" dirty="0"/>
              <a:t>Availability, Performance and Quality -it is usually expressed as a percentage. </a:t>
            </a:r>
            <a:endParaRPr lang="en-US" sz="1200" dirty="0"/>
          </a:p>
          <a:p>
            <a:pPr>
              <a:lnSpc>
                <a:spcPct val="110000"/>
              </a:lnSpc>
            </a:pPr>
            <a:r>
              <a:rPr lang="en-US" sz="1200" dirty="0"/>
              <a:t>An OEE score of 100% means you are manufacturing only Good Parts, as fast as possible, with no Down Time. While 100% is the ideal score this number is merely a guide and many different goal numbers are often cited in reality and depending on the industry it varies greatly - Even starting from the 30’s .But the first step in using OEE is to calculate the OEE currently &amp; then work on ways to improve it  .</a:t>
            </a:r>
          </a:p>
          <a:p>
            <a:pPr>
              <a:lnSpc>
                <a:spcPct val="110000"/>
              </a:lnSpc>
            </a:pPr>
            <a:endParaRPr lang="en-US" sz="1200" dirty="0"/>
          </a:p>
          <a:p>
            <a:pPr>
              <a:lnSpc>
                <a:spcPct val="110000"/>
              </a:lnSpc>
            </a:pPr>
            <a:r>
              <a:rPr lang="en-US" sz="1200" dirty="0"/>
              <a:t>The other benefit of a standard OEE calculation is that we find in industry there are silos of data collection that exist in manufacturers on either paper based or excel based datasets inside plants typically these are grouped by Finance ,Production ,Quality and Maintenance .Each of these views leads to different versions of the truth . By utilizing an integrated platform with agreed OEE standards then a single version of the truth is developed and shared .</a:t>
            </a:r>
          </a:p>
          <a:p>
            <a:endParaRPr lang="en-ZA" dirty="0"/>
          </a:p>
        </p:txBody>
      </p:sp>
      <p:sp>
        <p:nvSpPr>
          <p:cNvPr id="4" name="Slide Number Placeholder 3"/>
          <p:cNvSpPr>
            <a:spLocks noGrp="1"/>
          </p:cNvSpPr>
          <p:nvPr>
            <p:ph type="sldNum" sz="quarter" idx="5"/>
          </p:nvPr>
        </p:nvSpPr>
        <p:spPr/>
        <p:txBody>
          <a:bodyPr/>
          <a:lstStyle/>
          <a:p>
            <a:fld id="{B9037C8C-A72C-4EB7-BD3F-C54AC078E5D1}" type="slidenum">
              <a:rPr lang="en-ZA" smtClean="0"/>
              <a:t>2</a:t>
            </a:fld>
            <a:endParaRPr lang="en-ZA"/>
          </a:p>
        </p:txBody>
      </p:sp>
    </p:spTree>
    <p:extLst>
      <p:ext uri="{BB962C8B-B14F-4D97-AF65-F5344CB8AC3E}">
        <p14:creationId xmlns:p14="http://schemas.microsoft.com/office/powerpoint/2010/main" val="43052916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0000"/>
              </a:lnSpc>
            </a:pPr>
            <a:r>
              <a:rPr lang="en-US" sz="1200" dirty="0"/>
              <a:t>How do we get data to perform a Live OEE measurement in a manufacturing environment ? Using a Manufacturing Execution Systems is normally the best way to digitally get live OEE </a:t>
            </a:r>
            <a:r>
              <a:rPr lang="en-US" sz="1200" dirty="0" err="1"/>
              <a:t>data.MES</a:t>
            </a:r>
            <a:r>
              <a:rPr lang="en-US" sz="1200" dirty="0"/>
              <a:t> solutions provide the ability to easily extract detailed granular information and highlight where issues may be occurring using analytics on the data .</a:t>
            </a:r>
          </a:p>
          <a:p>
            <a:pPr>
              <a:lnSpc>
                <a:spcPct val="110000"/>
              </a:lnSpc>
            </a:pPr>
            <a:r>
              <a:rPr lang="en-US" sz="1200" dirty="0"/>
              <a:t>A MES system can also be used to provide a corporate overview of performance of not just one plant, but multiple plants of the organization in real time. Allowing for comparisons on the performance across all the </a:t>
            </a:r>
            <a:r>
              <a:rPr lang="en-US" sz="1200" dirty="0" err="1"/>
              <a:t>sites.By</a:t>
            </a:r>
            <a:r>
              <a:rPr lang="en-US" sz="1200" dirty="0"/>
              <a:t> standardizing and data sharing across the enterprise this often highlights other areas of potential improvement .</a:t>
            </a:r>
          </a:p>
          <a:p>
            <a:pPr>
              <a:lnSpc>
                <a:spcPct val="110000"/>
              </a:lnSpc>
            </a:pPr>
            <a:r>
              <a:rPr lang="en-US" sz="1200" dirty="0"/>
              <a:t>Integrating the MES data with other systems such as EAMS and ERP create further insights into performance against planned performance and the status of the production processes .By analyzing's these integrated data sets it becomes easier to implement improvements to processes and procedures as well as to see trends and to set goals.</a:t>
            </a:r>
          </a:p>
          <a:p>
            <a:pPr lvl="0">
              <a:lnSpc>
                <a:spcPct val="110000"/>
              </a:lnSpc>
            </a:pPr>
            <a:r>
              <a:rPr lang="en-ZA" dirty="0"/>
              <a:t>ROI of implementing a MES for Live OEE many different benefits can be achieved in different ways depending on where the client is on their digital path examples of these include :</a:t>
            </a:r>
          </a:p>
          <a:p>
            <a:pPr lvl="0">
              <a:lnSpc>
                <a:spcPct val="110000"/>
              </a:lnSpc>
            </a:pPr>
            <a:r>
              <a:rPr lang="en-ZA" dirty="0"/>
              <a:t>-</a:t>
            </a:r>
            <a:r>
              <a:rPr lang="en-US" sz="1200" dirty="0"/>
              <a:t>Basic automation of data collection vs manual data collection. Manual perceived measurements vs automated recorded measurements . Standardizing the OEE calculation and making the data available to all role players . </a:t>
            </a:r>
          </a:p>
          <a:p>
            <a:pPr lvl="0">
              <a:lnSpc>
                <a:spcPct val="110000"/>
              </a:lnSpc>
            </a:pPr>
            <a:r>
              <a:rPr lang="en-US" sz="1200" dirty="0"/>
              <a:t>The best performing organizations have both operations and maintenance working as a team and MES allows both sets of data to be collected.</a:t>
            </a:r>
          </a:p>
          <a:p>
            <a:pPr lvl="0">
              <a:lnSpc>
                <a:spcPct val="110000"/>
              </a:lnSpc>
            </a:pPr>
            <a:r>
              <a:rPr lang="en-US" sz="1200" dirty="0"/>
              <a:t>Continuous improvement –utilize the real time data and historic trends to plan ,implement and measure improvement projects.</a:t>
            </a:r>
          </a:p>
          <a:p>
            <a:endParaRPr lang="en-ZA" dirty="0"/>
          </a:p>
        </p:txBody>
      </p:sp>
      <p:sp>
        <p:nvSpPr>
          <p:cNvPr id="4" name="Slide Number Placeholder 3"/>
          <p:cNvSpPr>
            <a:spLocks noGrp="1"/>
          </p:cNvSpPr>
          <p:nvPr>
            <p:ph type="sldNum" sz="quarter" idx="5"/>
          </p:nvPr>
        </p:nvSpPr>
        <p:spPr/>
        <p:txBody>
          <a:bodyPr/>
          <a:lstStyle/>
          <a:p>
            <a:fld id="{B9037C8C-A72C-4EB7-BD3F-C54AC078E5D1}" type="slidenum">
              <a:rPr lang="en-ZA" smtClean="0"/>
              <a:t>3</a:t>
            </a:fld>
            <a:endParaRPr lang="en-ZA"/>
          </a:p>
        </p:txBody>
      </p:sp>
    </p:spTree>
    <p:extLst>
      <p:ext uri="{BB962C8B-B14F-4D97-AF65-F5344CB8AC3E}">
        <p14:creationId xmlns:p14="http://schemas.microsoft.com/office/powerpoint/2010/main" val="347732026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0000"/>
              </a:lnSpc>
            </a:pPr>
            <a:r>
              <a:rPr lang="en-ZA" sz="4800" dirty="0"/>
              <a:t>Live OEE &amp; The Six Big Losses-</a:t>
            </a:r>
            <a:r>
              <a:rPr lang="en-US" sz="1800" dirty="0"/>
              <a:t>The Six Big Losses methodology was developed in Japan in the 1970 and modern use of this methodology ties OEE to the Total Productive Maintenance (TPM) approach .</a:t>
            </a:r>
          </a:p>
          <a:p>
            <a:pPr>
              <a:lnSpc>
                <a:spcPct val="110000"/>
              </a:lnSpc>
            </a:pPr>
            <a:r>
              <a:rPr lang="en-US" sz="1800" dirty="0"/>
              <a:t>OEE Availability losses:</a:t>
            </a:r>
          </a:p>
          <a:p>
            <a:pPr lvl="1">
              <a:lnSpc>
                <a:spcPct val="110000"/>
              </a:lnSpc>
            </a:pPr>
            <a:r>
              <a:rPr lang="en-US" sz="1100" dirty="0"/>
              <a:t>1. Equipment failure, and unplanned downtime.</a:t>
            </a:r>
          </a:p>
          <a:p>
            <a:pPr lvl="1">
              <a:lnSpc>
                <a:spcPct val="110000"/>
              </a:lnSpc>
            </a:pPr>
            <a:r>
              <a:rPr lang="en-US" sz="1100" dirty="0"/>
              <a:t>2. Setup and adjustments, or planned downtime .</a:t>
            </a:r>
          </a:p>
          <a:p>
            <a:pPr>
              <a:lnSpc>
                <a:spcPct val="110000"/>
              </a:lnSpc>
            </a:pPr>
            <a:r>
              <a:rPr lang="en-US" sz="1800" dirty="0"/>
              <a:t>OEE Performance losses:</a:t>
            </a:r>
          </a:p>
          <a:p>
            <a:pPr lvl="1">
              <a:lnSpc>
                <a:spcPct val="110000"/>
              </a:lnSpc>
            </a:pPr>
            <a:r>
              <a:rPr lang="en-US" sz="1100" dirty="0"/>
              <a:t>3. Idling and minor stops .</a:t>
            </a:r>
          </a:p>
          <a:p>
            <a:pPr lvl="1">
              <a:lnSpc>
                <a:spcPct val="110000"/>
              </a:lnSpc>
            </a:pPr>
            <a:r>
              <a:rPr lang="en-US" sz="1100" dirty="0"/>
              <a:t>4. Reduced speed.</a:t>
            </a:r>
          </a:p>
          <a:p>
            <a:pPr>
              <a:lnSpc>
                <a:spcPct val="110000"/>
              </a:lnSpc>
            </a:pPr>
            <a:r>
              <a:rPr lang="en-US" sz="1800"/>
              <a:t>OEE Quality </a:t>
            </a:r>
            <a:r>
              <a:rPr lang="en-US" sz="1800" dirty="0"/>
              <a:t>losses:</a:t>
            </a:r>
          </a:p>
          <a:p>
            <a:pPr lvl="1">
              <a:lnSpc>
                <a:spcPct val="110000"/>
              </a:lnSpc>
            </a:pPr>
            <a:r>
              <a:rPr lang="en-US" sz="1100" dirty="0"/>
              <a:t>5. Process defects and rework .</a:t>
            </a:r>
          </a:p>
          <a:p>
            <a:pPr lvl="1">
              <a:lnSpc>
                <a:spcPct val="110000"/>
              </a:lnSpc>
            </a:pPr>
            <a:r>
              <a:rPr lang="en-US" sz="1100" dirty="0"/>
              <a:t>6. Start-up losses .</a:t>
            </a:r>
          </a:p>
          <a:p>
            <a:endParaRPr lang="en-ZA" dirty="0"/>
          </a:p>
          <a:p>
            <a:r>
              <a:rPr lang="en-US" sz="1200" dirty="0"/>
              <a:t>By focusing on improving these areas you will also improve the OEE score.</a:t>
            </a:r>
            <a:endParaRPr lang="en-ZA" dirty="0"/>
          </a:p>
        </p:txBody>
      </p:sp>
      <p:sp>
        <p:nvSpPr>
          <p:cNvPr id="4" name="Slide Number Placeholder 3"/>
          <p:cNvSpPr>
            <a:spLocks noGrp="1"/>
          </p:cNvSpPr>
          <p:nvPr>
            <p:ph type="sldNum" sz="quarter" idx="5"/>
          </p:nvPr>
        </p:nvSpPr>
        <p:spPr/>
        <p:txBody>
          <a:bodyPr/>
          <a:lstStyle/>
          <a:p>
            <a:fld id="{B9037C8C-A72C-4EB7-BD3F-C54AC078E5D1}" type="slidenum">
              <a:rPr lang="en-ZA" smtClean="0"/>
              <a:t>4</a:t>
            </a:fld>
            <a:endParaRPr lang="en-ZA"/>
          </a:p>
        </p:txBody>
      </p:sp>
    </p:spTree>
    <p:extLst>
      <p:ext uri="{BB962C8B-B14F-4D97-AF65-F5344CB8AC3E}">
        <p14:creationId xmlns:p14="http://schemas.microsoft.com/office/powerpoint/2010/main" val="223484164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ZA" dirty="0"/>
              <a:t>This slide gives an overview of the physical implementation of how production signals can be converted to digital format and integrated into an MES ,Asset Monitoring and EAMS system . </a:t>
            </a:r>
          </a:p>
          <a:p>
            <a:r>
              <a:rPr lang="en-ZA" dirty="0"/>
              <a:t>There is a an automation layer that connects on the production side using sensors on machinery that are connected to PLC’s . We also have indicated connections to the production service assets such as power meters and generators to record their status digitally in a Live asset monitoring system .</a:t>
            </a:r>
          </a:p>
          <a:p>
            <a:r>
              <a:rPr lang="en-ZA" dirty="0"/>
              <a:t>The PLC’s are link to the MES server that collects the data and stores it to a database . This data is then used for the various displays and alerts . The operators can see the status either on the light stack indicators ,displays or via the android HMI tablets . </a:t>
            </a:r>
          </a:p>
          <a:p>
            <a:r>
              <a:rPr lang="en-ZA" dirty="0"/>
              <a:t>Managers can see the status and OEE calculation on their PC ,mobile phone or displays . </a:t>
            </a:r>
          </a:p>
          <a:p>
            <a:r>
              <a:rPr lang="en-ZA" dirty="0"/>
              <a:t>Data from the MES and EAMS is integrated with integration data stores that allow data to be stored offline and then uploaded to the EAMS once connectivity is restored .The data inside the EAMS can then be used for analytics and live OEE dashboards and reporting.</a:t>
            </a:r>
          </a:p>
        </p:txBody>
      </p:sp>
      <p:sp>
        <p:nvSpPr>
          <p:cNvPr id="4" name="Slide Number Placeholder 3"/>
          <p:cNvSpPr>
            <a:spLocks noGrp="1"/>
          </p:cNvSpPr>
          <p:nvPr>
            <p:ph type="sldNum" sz="quarter" idx="5"/>
          </p:nvPr>
        </p:nvSpPr>
        <p:spPr/>
        <p:txBody>
          <a:bodyPr/>
          <a:lstStyle/>
          <a:p>
            <a:fld id="{B9037C8C-A72C-4EB7-BD3F-C54AC078E5D1}" type="slidenum">
              <a:rPr lang="en-ZA" smtClean="0"/>
              <a:t>5</a:t>
            </a:fld>
            <a:endParaRPr lang="en-ZA"/>
          </a:p>
        </p:txBody>
      </p:sp>
    </p:spTree>
    <p:extLst>
      <p:ext uri="{BB962C8B-B14F-4D97-AF65-F5344CB8AC3E}">
        <p14:creationId xmlns:p14="http://schemas.microsoft.com/office/powerpoint/2010/main" val="160650203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ZA" dirty="0"/>
              <a:t>Using various interfaces either web or mobile devices enables current status to be viewed and data easily captured at the source.</a:t>
            </a:r>
          </a:p>
          <a:p>
            <a:r>
              <a:rPr lang="en-ZA" dirty="0"/>
              <a:t>The HMI allows operators to quickly see their status and also enter downtime data </a:t>
            </a:r>
          </a:p>
          <a:p>
            <a:r>
              <a:rPr lang="en-ZA" dirty="0"/>
              <a:t>The Dashboard gives a quick view of the performance of the machinery against planned speeds</a:t>
            </a:r>
          </a:p>
          <a:p>
            <a:r>
              <a:rPr lang="en-ZA" dirty="0"/>
              <a:t>The Quality screen allows Quality operators to capture data on the shop floor as it occurs .</a:t>
            </a:r>
          </a:p>
          <a:p>
            <a:endParaRPr lang="en-ZA" dirty="0"/>
          </a:p>
        </p:txBody>
      </p:sp>
      <p:sp>
        <p:nvSpPr>
          <p:cNvPr id="4" name="Slide Number Placeholder 3"/>
          <p:cNvSpPr>
            <a:spLocks noGrp="1"/>
          </p:cNvSpPr>
          <p:nvPr>
            <p:ph type="sldNum" sz="quarter" idx="5"/>
          </p:nvPr>
        </p:nvSpPr>
        <p:spPr/>
        <p:txBody>
          <a:bodyPr/>
          <a:lstStyle/>
          <a:p>
            <a:fld id="{B9037C8C-A72C-4EB7-BD3F-C54AC078E5D1}" type="slidenum">
              <a:rPr lang="en-ZA" smtClean="0"/>
              <a:t>6</a:t>
            </a:fld>
            <a:endParaRPr lang="en-ZA"/>
          </a:p>
        </p:txBody>
      </p:sp>
    </p:spTree>
    <p:extLst>
      <p:ext uri="{BB962C8B-B14F-4D97-AF65-F5344CB8AC3E}">
        <p14:creationId xmlns:p14="http://schemas.microsoft.com/office/powerpoint/2010/main" val="186717843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ZA" dirty="0"/>
              <a:t>An example screen of using a Dashboard for seeing the Live OEE calculation in a web based MES system and a live asset status display that assists with availability . At this site the Quality had not been captured yet (manual process) so it is shown as 100%.Utilisation is low as can be seen on the Pie graph of time .But efficiency when running was 41 percent.</a:t>
            </a:r>
          </a:p>
        </p:txBody>
      </p:sp>
      <p:sp>
        <p:nvSpPr>
          <p:cNvPr id="4" name="Slide Number Placeholder 3"/>
          <p:cNvSpPr>
            <a:spLocks noGrp="1"/>
          </p:cNvSpPr>
          <p:nvPr>
            <p:ph type="sldNum" sz="quarter" idx="5"/>
          </p:nvPr>
        </p:nvSpPr>
        <p:spPr/>
        <p:txBody>
          <a:bodyPr/>
          <a:lstStyle/>
          <a:p>
            <a:fld id="{B9037C8C-A72C-4EB7-BD3F-C54AC078E5D1}" type="slidenum">
              <a:rPr lang="en-ZA" smtClean="0"/>
              <a:t>7</a:t>
            </a:fld>
            <a:endParaRPr lang="en-ZA"/>
          </a:p>
        </p:txBody>
      </p:sp>
    </p:spTree>
    <p:extLst>
      <p:ext uri="{BB962C8B-B14F-4D97-AF65-F5344CB8AC3E}">
        <p14:creationId xmlns:p14="http://schemas.microsoft.com/office/powerpoint/2010/main" val="235793517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ZA" dirty="0"/>
              <a:t>There are many new acronyms and new technology coming out .Every day we are presented with new tech announcements - Cloud ,IOT ,4IR ,4g ,LTE ,5G etc . The basis of most recent technology advances basically makes it easier to connect “things” to a digital world and record their status and produce knowledge based on the data they produce .Even us humans now have wearable sensors that are connected digitally to monitor and record data on our performance in our phones and watches .  Some examples where these new technologies are making inroads in manufacturing are -: Miniature connected sensors either mounted by the OEM or added onto legacy assets collect streams of data on performance of motors and components that were previously not able to be monitored . The use of AI to analyse this data collected is showing areas for improvements. Analytics and predictive analytics using the AI technology are improving machine availability . The digital connected asset and related components as part of the Live OEE measurement is becoming easier to implement. Current drivers to digitise -The last year of lockdowns and Covid has highlighted the need to digitise the data collection of various processes and statuses to allow for easier remote management and accurate production status information .</a:t>
            </a:r>
          </a:p>
        </p:txBody>
      </p:sp>
      <p:sp>
        <p:nvSpPr>
          <p:cNvPr id="4" name="Slide Number Placeholder 3"/>
          <p:cNvSpPr>
            <a:spLocks noGrp="1"/>
          </p:cNvSpPr>
          <p:nvPr>
            <p:ph type="sldNum" sz="quarter" idx="5"/>
          </p:nvPr>
        </p:nvSpPr>
        <p:spPr/>
        <p:txBody>
          <a:bodyPr/>
          <a:lstStyle/>
          <a:p>
            <a:fld id="{B9037C8C-A72C-4EB7-BD3F-C54AC078E5D1}" type="slidenum">
              <a:rPr lang="en-ZA" smtClean="0"/>
              <a:t>8</a:t>
            </a:fld>
            <a:endParaRPr lang="en-ZA"/>
          </a:p>
        </p:txBody>
      </p:sp>
    </p:spTree>
    <p:extLst>
      <p:ext uri="{BB962C8B-B14F-4D97-AF65-F5344CB8AC3E}">
        <p14:creationId xmlns:p14="http://schemas.microsoft.com/office/powerpoint/2010/main" val="183439857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66" name="Picture 2" descr="\\DROBO-FS\QuickDrops\JB\PPTX NG\Droplets\LightingOverlay.png"/>
          <p:cNvPicPr>
            <a:picLocks noChangeAspect="1" noChangeArrowheads="1"/>
          </p:cNvPicPr>
          <p:nvPr/>
        </p:nvPicPr>
        <p:blipFill>
          <a:blip r:embed="rId2">
            <a:alphaModFix amt="30000"/>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 xmlns:a14="http://schemas.microsoft.com/office/drawing/2010/main">
                <a:solidFill>
                  <a:srgbClr val="FFFFFF"/>
                </a:solidFill>
              </a14:hiddenFill>
            </a:ext>
          </a:extLst>
        </p:spPr>
      </p:pic>
      <p:grpSp>
        <p:nvGrpSpPr>
          <p:cNvPr id="11" name="Group 10"/>
          <p:cNvGrpSpPr/>
          <p:nvPr/>
        </p:nvGrpSpPr>
        <p:grpSpPr>
          <a:xfrm>
            <a:off x="0" y="0"/>
            <a:ext cx="2305051" cy="6858001"/>
            <a:chOff x="0" y="0"/>
            <a:chExt cx="2305051" cy="6858001"/>
          </a:xfrm>
          <a:gradFill flip="none" rotWithShape="1">
            <a:gsLst>
              <a:gs pos="0">
                <a:schemeClr val="tx2"/>
              </a:gs>
              <a:gs pos="100000">
                <a:schemeClr val="bg2">
                  <a:lumMod val="60000"/>
                  <a:lumOff val="40000"/>
                </a:schemeClr>
              </a:gs>
            </a:gsLst>
            <a:lin ang="5400000" scaled="0"/>
            <a:tileRect/>
          </a:gradFill>
        </p:grpSpPr>
        <p:sp>
          <p:nvSpPr>
            <p:cNvPr id="12" name="Rectangle 5"/>
            <p:cNvSpPr>
              <a:spLocks noChangeArrowheads="1"/>
            </p:cNvSpPr>
            <p:nvPr/>
          </p:nvSpPr>
          <p:spPr bwMode="auto">
            <a:xfrm>
              <a:off x="1209675" y="4763"/>
              <a:ext cx="23813" cy="2181225"/>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13" name="Freeform 6"/>
            <p:cNvSpPr>
              <a:spLocks noEditPoints="1"/>
            </p:cNvSpPr>
            <p:nvPr/>
          </p:nvSpPr>
          <p:spPr bwMode="auto">
            <a:xfrm>
              <a:off x="1128713"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4" name="Freeform 7"/>
            <p:cNvSpPr>
              <a:spLocks noEditPoints="1"/>
            </p:cNvSpPr>
            <p:nvPr/>
          </p:nvSpPr>
          <p:spPr bwMode="auto">
            <a:xfrm>
              <a:off x="1123950"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5" name="Rectangle 8"/>
            <p:cNvSpPr>
              <a:spLocks noChangeArrowheads="1"/>
            </p:cNvSpPr>
            <p:nvPr/>
          </p:nvSpPr>
          <p:spPr bwMode="auto">
            <a:xfrm>
              <a:off x="414338" y="9525"/>
              <a:ext cx="28575" cy="4481513"/>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16" name="Freeform 9"/>
            <p:cNvSpPr>
              <a:spLocks noEditPoints="1"/>
            </p:cNvSpPr>
            <p:nvPr/>
          </p:nvSpPr>
          <p:spPr bwMode="auto">
            <a:xfrm>
              <a:off x="333375"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7" name="Freeform 10"/>
            <p:cNvSpPr/>
            <p:nvPr/>
          </p:nvSpPr>
          <p:spPr bwMode="auto">
            <a:xfrm>
              <a:off x="190500" y="9525"/>
              <a:ext cx="152400" cy="908050"/>
            </a:xfrm>
            <a:custGeom>
              <a:avLst/>
              <a:gdLst/>
              <a:ahLst/>
              <a:cxnLst/>
              <a:rect l="0" t="0" r="r" b="b"/>
              <a:pathLst>
                <a:path w="96" h="572">
                  <a:moveTo>
                    <a:pt x="15" y="572"/>
                  </a:moveTo>
                  <a:lnTo>
                    <a:pt x="0" y="566"/>
                  </a:lnTo>
                  <a:lnTo>
                    <a:pt x="81" y="380"/>
                  </a:lnTo>
                  <a:lnTo>
                    <a:pt x="81" y="0"/>
                  </a:lnTo>
                  <a:lnTo>
                    <a:pt x="96" y="0"/>
                  </a:lnTo>
                  <a:lnTo>
                    <a:pt x="96" y="383"/>
                  </a:lnTo>
                  <a:lnTo>
                    <a:pt x="15" y="57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8" name="Freeform 11"/>
            <p:cNvSpPr/>
            <p:nvPr/>
          </p:nvSpPr>
          <p:spPr bwMode="auto">
            <a:xfrm>
              <a:off x="1290638" y="14288"/>
              <a:ext cx="376238" cy="1801813"/>
            </a:xfrm>
            <a:custGeom>
              <a:avLst/>
              <a:gdLst/>
              <a:ahLst/>
              <a:cxnLst/>
              <a:rect l="0" t="0" r="r" b="b"/>
              <a:pathLst>
                <a:path w="237" h="1135">
                  <a:moveTo>
                    <a:pt x="222" y="1135"/>
                  </a:moveTo>
                  <a:lnTo>
                    <a:pt x="0" y="620"/>
                  </a:lnTo>
                  <a:lnTo>
                    <a:pt x="0" y="0"/>
                  </a:lnTo>
                  <a:lnTo>
                    <a:pt x="18" y="0"/>
                  </a:lnTo>
                  <a:lnTo>
                    <a:pt x="18" y="617"/>
                  </a:lnTo>
                  <a:lnTo>
                    <a:pt x="237" y="1129"/>
                  </a:lnTo>
                  <a:lnTo>
                    <a:pt x="222" y="113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9" name="Freeform 12"/>
            <p:cNvSpPr>
              <a:spLocks noEditPoints="1"/>
            </p:cNvSpPr>
            <p:nvPr/>
          </p:nvSpPr>
          <p:spPr bwMode="auto">
            <a:xfrm>
              <a:off x="1600200" y="180181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0" name="Freeform 13"/>
            <p:cNvSpPr/>
            <p:nvPr/>
          </p:nvSpPr>
          <p:spPr bwMode="auto">
            <a:xfrm>
              <a:off x="1381125" y="9525"/>
              <a:ext cx="371475" cy="1425575"/>
            </a:xfrm>
            <a:custGeom>
              <a:avLst/>
              <a:gdLst/>
              <a:ahLst/>
              <a:cxnLst/>
              <a:rect l="0" t="0" r="r" b="b"/>
              <a:pathLst>
                <a:path w="234" h="898">
                  <a:moveTo>
                    <a:pt x="219" y="898"/>
                  </a:moveTo>
                  <a:lnTo>
                    <a:pt x="0" y="383"/>
                  </a:lnTo>
                  <a:lnTo>
                    <a:pt x="0" y="0"/>
                  </a:lnTo>
                  <a:lnTo>
                    <a:pt x="15" y="0"/>
                  </a:lnTo>
                  <a:lnTo>
                    <a:pt x="15" y="380"/>
                  </a:lnTo>
                  <a:lnTo>
                    <a:pt x="234" y="892"/>
                  </a:lnTo>
                  <a:lnTo>
                    <a:pt x="219" y="898"/>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1" name="Freeform 14"/>
            <p:cNvSpPr/>
            <p:nvPr/>
          </p:nvSpPr>
          <p:spPr bwMode="auto">
            <a:xfrm>
              <a:off x="1643063"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2" name="Freeform 15"/>
            <p:cNvSpPr>
              <a:spLocks noEditPoints="1"/>
            </p:cNvSpPr>
            <p:nvPr/>
          </p:nvSpPr>
          <p:spPr bwMode="auto">
            <a:xfrm>
              <a:off x="1685925" y="14208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3" name="Freeform 16"/>
            <p:cNvSpPr>
              <a:spLocks noEditPoints="1"/>
            </p:cNvSpPr>
            <p:nvPr/>
          </p:nvSpPr>
          <p:spPr bwMode="auto">
            <a:xfrm>
              <a:off x="168592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4" name="Freeform 17"/>
            <p:cNvSpPr/>
            <p:nvPr/>
          </p:nvSpPr>
          <p:spPr bwMode="auto">
            <a:xfrm>
              <a:off x="1743075" y="4763"/>
              <a:ext cx="419100" cy="522288"/>
            </a:xfrm>
            <a:custGeom>
              <a:avLst/>
              <a:gdLst/>
              <a:ahLst/>
              <a:cxnLst/>
              <a:rect l="0" t="0" r="r" b="b"/>
              <a:pathLst>
                <a:path w="264" h="329">
                  <a:moveTo>
                    <a:pt x="252" y="329"/>
                  </a:moveTo>
                  <a:lnTo>
                    <a:pt x="45" y="120"/>
                  </a:lnTo>
                  <a:lnTo>
                    <a:pt x="0" y="6"/>
                  </a:lnTo>
                  <a:lnTo>
                    <a:pt x="15" y="0"/>
                  </a:lnTo>
                  <a:lnTo>
                    <a:pt x="60" y="111"/>
                  </a:lnTo>
                  <a:lnTo>
                    <a:pt x="264" y="317"/>
                  </a:lnTo>
                  <a:lnTo>
                    <a:pt x="252" y="329"/>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5" name="Freeform 18"/>
            <p:cNvSpPr>
              <a:spLocks noEditPoints="1"/>
            </p:cNvSpPr>
            <p:nvPr/>
          </p:nvSpPr>
          <p:spPr bwMode="auto">
            <a:xfrm>
              <a:off x="2119313"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6" name="Freeform 19"/>
            <p:cNvSpPr/>
            <p:nvPr/>
          </p:nvSpPr>
          <p:spPr bwMode="auto">
            <a:xfrm>
              <a:off x="952500" y="4763"/>
              <a:ext cx="152400" cy="908050"/>
            </a:xfrm>
            <a:custGeom>
              <a:avLst/>
              <a:gdLst/>
              <a:ahLst/>
              <a:cxnLst/>
              <a:rect l="0" t="0" r="r" b="b"/>
              <a:pathLst>
                <a:path w="96" h="572">
                  <a:moveTo>
                    <a:pt x="15" y="572"/>
                  </a:moveTo>
                  <a:lnTo>
                    <a:pt x="0" y="572"/>
                  </a:lnTo>
                  <a:lnTo>
                    <a:pt x="0" y="189"/>
                  </a:lnTo>
                  <a:lnTo>
                    <a:pt x="81" y="0"/>
                  </a:lnTo>
                  <a:lnTo>
                    <a:pt x="96" y="6"/>
                  </a:lnTo>
                  <a:lnTo>
                    <a:pt x="15" y="192"/>
                  </a:lnTo>
                  <a:lnTo>
                    <a:pt x="15" y="57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7" name="Freeform 20"/>
            <p:cNvSpPr>
              <a:spLocks noEditPoints="1"/>
            </p:cNvSpPr>
            <p:nvPr/>
          </p:nvSpPr>
          <p:spPr bwMode="auto">
            <a:xfrm>
              <a:off x="86677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2"/>
                    <a:pt x="4" y="20"/>
                  </a:cubicBezTo>
                  <a:cubicBezTo>
                    <a:pt x="4" y="29"/>
                    <a:pt x="11" y="36"/>
                    <a:pt x="20" y="36"/>
                  </a:cubicBezTo>
                  <a:cubicBezTo>
                    <a:pt x="29" y="36"/>
                    <a:pt x="36" y="29"/>
                    <a:pt x="36" y="20"/>
                  </a:cubicBezTo>
                  <a:cubicBezTo>
                    <a:pt x="36" y="12"/>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8" name="Freeform 21"/>
            <p:cNvSpPr>
              <a:spLocks noEditPoints="1"/>
            </p:cNvSpPr>
            <p:nvPr/>
          </p:nvSpPr>
          <p:spPr bwMode="auto">
            <a:xfrm>
              <a:off x="890588" y="15541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9" name="Freeform 22"/>
            <p:cNvSpPr/>
            <p:nvPr/>
          </p:nvSpPr>
          <p:spPr bwMode="auto">
            <a:xfrm>
              <a:off x="738188" y="5622925"/>
              <a:ext cx="338138" cy="1216025"/>
            </a:xfrm>
            <a:custGeom>
              <a:avLst/>
              <a:gdLst/>
              <a:ahLst/>
              <a:cxnLst/>
              <a:rect l="0" t="0" r="r" b="b"/>
              <a:pathLst>
                <a:path w="213" h="766">
                  <a:moveTo>
                    <a:pt x="213" y="766"/>
                  </a:moveTo>
                  <a:lnTo>
                    <a:pt x="195" y="766"/>
                  </a:lnTo>
                  <a:lnTo>
                    <a:pt x="195" y="464"/>
                  </a:lnTo>
                  <a:lnTo>
                    <a:pt x="0" y="6"/>
                  </a:lnTo>
                  <a:lnTo>
                    <a:pt x="12" y="0"/>
                  </a:lnTo>
                  <a:lnTo>
                    <a:pt x="213" y="461"/>
                  </a:lnTo>
                  <a:lnTo>
                    <a:pt x="213" y="76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0" name="Freeform 23"/>
            <p:cNvSpPr>
              <a:spLocks noEditPoints="1"/>
            </p:cNvSpPr>
            <p:nvPr/>
          </p:nvSpPr>
          <p:spPr bwMode="auto">
            <a:xfrm>
              <a:off x="647700" y="5480050"/>
              <a:ext cx="157163" cy="157163"/>
            </a:xfrm>
            <a:custGeom>
              <a:avLst/>
              <a:gdLst/>
              <a:ahLst/>
              <a:cxnLst/>
              <a:rect l="0" t="0" r="r" b="b"/>
              <a:pathLst>
                <a:path w="33" h="33">
                  <a:moveTo>
                    <a:pt x="17" y="33"/>
                  </a:moveTo>
                  <a:cubicBezTo>
                    <a:pt x="8" y="33"/>
                    <a:pt x="0" y="26"/>
                    <a:pt x="0" y="17"/>
                  </a:cubicBezTo>
                  <a:cubicBezTo>
                    <a:pt x="0" y="8"/>
                    <a:pt x="8" y="0"/>
                    <a:pt x="17" y="0"/>
                  </a:cubicBezTo>
                  <a:cubicBezTo>
                    <a:pt x="26" y="0"/>
                    <a:pt x="33" y="8"/>
                    <a:pt x="33" y="17"/>
                  </a:cubicBezTo>
                  <a:cubicBezTo>
                    <a:pt x="33" y="26"/>
                    <a:pt x="26" y="33"/>
                    <a:pt x="17" y="33"/>
                  </a:cubicBezTo>
                  <a:close/>
                  <a:moveTo>
                    <a:pt x="17" y="4"/>
                  </a:moveTo>
                  <a:cubicBezTo>
                    <a:pt x="10" y="4"/>
                    <a:pt x="4" y="10"/>
                    <a:pt x="4" y="17"/>
                  </a:cubicBezTo>
                  <a:cubicBezTo>
                    <a:pt x="4" y="24"/>
                    <a:pt x="10" y="29"/>
                    <a:pt x="17" y="29"/>
                  </a:cubicBezTo>
                  <a:cubicBezTo>
                    <a:pt x="23" y="29"/>
                    <a:pt x="29" y="24"/>
                    <a:pt x="29" y="17"/>
                  </a:cubicBezTo>
                  <a:cubicBezTo>
                    <a:pt x="29" y="10"/>
                    <a:pt x="23"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1" name="Freeform 24"/>
            <p:cNvSpPr>
              <a:spLocks noEditPoints="1"/>
            </p:cNvSpPr>
            <p:nvPr/>
          </p:nvSpPr>
          <p:spPr bwMode="auto">
            <a:xfrm>
              <a:off x="66675" y="903288"/>
              <a:ext cx="190500" cy="190500"/>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2"/>
                    <a:pt x="4" y="20"/>
                  </a:cubicBezTo>
                  <a:cubicBezTo>
                    <a:pt x="4" y="29"/>
                    <a:pt x="12" y="36"/>
                    <a:pt x="20" y="36"/>
                  </a:cubicBezTo>
                  <a:cubicBezTo>
                    <a:pt x="29" y="36"/>
                    <a:pt x="36" y="29"/>
                    <a:pt x="36" y="20"/>
                  </a:cubicBezTo>
                  <a:cubicBezTo>
                    <a:pt x="36" y="12"/>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2" name="Freeform 25"/>
            <p:cNvSpPr/>
            <p:nvPr/>
          </p:nvSpPr>
          <p:spPr bwMode="auto">
            <a:xfrm>
              <a:off x="0" y="3897313"/>
              <a:ext cx="133350" cy="266700"/>
            </a:xfrm>
            <a:custGeom>
              <a:avLst/>
              <a:gdLst/>
              <a:ahLst/>
              <a:cxnLst/>
              <a:rect l="0" t="0" r="r" b="b"/>
              <a:pathLst>
                <a:path w="84" h="168">
                  <a:moveTo>
                    <a:pt x="69" y="168"/>
                  </a:moveTo>
                  <a:lnTo>
                    <a:pt x="0" y="6"/>
                  </a:lnTo>
                  <a:lnTo>
                    <a:pt x="12" y="0"/>
                  </a:lnTo>
                  <a:lnTo>
                    <a:pt x="84" y="162"/>
                  </a:lnTo>
                  <a:lnTo>
                    <a:pt x="69" y="168"/>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3" name="Freeform 26"/>
            <p:cNvSpPr>
              <a:spLocks noEditPoints="1"/>
            </p:cNvSpPr>
            <p:nvPr/>
          </p:nvSpPr>
          <p:spPr bwMode="auto">
            <a:xfrm>
              <a:off x="66675" y="414972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4" name="Freeform 27"/>
            <p:cNvSpPr/>
            <p:nvPr/>
          </p:nvSpPr>
          <p:spPr bwMode="auto">
            <a:xfrm>
              <a:off x="0" y="1644650"/>
              <a:ext cx="133350" cy="269875"/>
            </a:xfrm>
            <a:custGeom>
              <a:avLst/>
              <a:gdLst/>
              <a:ahLst/>
              <a:cxnLst/>
              <a:rect l="0" t="0" r="r" b="b"/>
              <a:pathLst>
                <a:path w="84" h="170">
                  <a:moveTo>
                    <a:pt x="12" y="170"/>
                  </a:moveTo>
                  <a:lnTo>
                    <a:pt x="0" y="164"/>
                  </a:lnTo>
                  <a:lnTo>
                    <a:pt x="69" y="0"/>
                  </a:lnTo>
                  <a:lnTo>
                    <a:pt x="84" y="6"/>
                  </a:lnTo>
                  <a:lnTo>
                    <a:pt x="12" y="17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5" name="Freeform 28"/>
            <p:cNvSpPr>
              <a:spLocks noEditPoints="1"/>
            </p:cNvSpPr>
            <p:nvPr/>
          </p:nvSpPr>
          <p:spPr bwMode="auto">
            <a:xfrm>
              <a:off x="66675" y="146843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6" name="Freeform 29"/>
            <p:cNvSpPr/>
            <p:nvPr/>
          </p:nvSpPr>
          <p:spPr bwMode="auto">
            <a:xfrm>
              <a:off x="695325" y="4763"/>
              <a:ext cx="309563" cy="1558925"/>
            </a:xfrm>
            <a:custGeom>
              <a:avLst/>
              <a:gdLst/>
              <a:ahLst/>
              <a:cxnLst/>
              <a:rect l="0" t="0" r="r" b="b"/>
              <a:pathLst>
                <a:path w="195" h="982">
                  <a:moveTo>
                    <a:pt x="195" y="982"/>
                  </a:moveTo>
                  <a:lnTo>
                    <a:pt x="177" y="982"/>
                  </a:lnTo>
                  <a:lnTo>
                    <a:pt x="177" y="805"/>
                  </a:lnTo>
                  <a:lnTo>
                    <a:pt x="0" y="629"/>
                  </a:lnTo>
                  <a:lnTo>
                    <a:pt x="0" y="0"/>
                  </a:lnTo>
                  <a:lnTo>
                    <a:pt x="18" y="0"/>
                  </a:lnTo>
                  <a:lnTo>
                    <a:pt x="18" y="623"/>
                  </a:lnTo>
                  <a:lnTo>
                    <a:pt x="195" y="796"/>
                  </a:lnTo>
                  <a:lnTo>
                    <a:pt x="195" y="98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7" name="Freeform 30"/>
            <p:cNvSpPr>
              <a:spLocks noEditPoints="1"/>
            </p:cNvSpPr>
            <p:nvPr/>
          </p:nvSpPr>
          <p:spPr bwMode="auto">
            <a:xfrm>
              <a:off x="57150" y="48815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8" name="Freeform 31"/>
            <p:cNvSpPr/>
            <p:nvPr/>
          </p:nvSpPr>
          <p:spPr bwMode="auto">
            <a:xfrm>
              <a:off x="138113" y="5060950"/>
              <a:ext cx="304800" cy="1778000"/>
            </a:xfrm>
            <a:custGeom>
              <a:avLst/>
              <a:gdLst/>
              <a:ahLst/>
              <a:cxnLst/>
              <a:rect l="0" t="0" r="r" b="b"/>
              <a:pathLst>
                <a:path w="192" h="1120">
                  <a:moveTo>
                    <a:pt x="192" y="1120"/>
                  </a:moveTo>
                  <a:lnTo>
                    <a:pt x="177" y="1120"/>
                  </a:lnTo>
                  <a:lnTo>
                    <a:pt x="177" y="360"/>
                  </a:lnTo>
                  <a:lnTo>
                    <a:pt x="0" y="183"/>
                  </a:lnTo>
                  <a:lnTo>
                    <a:pt x="0" y="0"/>
                  </a:lnTo>
                  <a:lnTo>
                    <a:pt x="15" y="0"/>
                  </a:lnTo>
                  <a:lnTo>
                    <a:pt x="15" y="177"/>
                  </a:lnTo>
                  <a:lnTo>
                    <a:pt x="192" y="354"/>
                  </a:lnTo>
                  <a:lnTo>
                    <a:pt x="192" y="112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9" name="Freeform 32"/>
            <p:cNvSpPr>
              <a:spLocks noEditPoints="1"/>
            </p:cNvSpPr>
            <p:nvPr/>
          </p:nvSpPr>
          <p:spPr bwMode="auto">
            <a:xfrm>
              <a:off x="561975" y="64309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0" name="Rectangle 33"/>
            <p:cNvSpPr>
              <a:spLocks noChangeArrowheads="1"/>
            </p:cNvSpPr>
            <p:nvPr/>
          </p:nvSpPr>
          <p:spPr bwMode="auto">
            <a:xfrm>
              <a:off x="642938" y="6610350"/>
              <a:ext cx="23813" cy="242888"/>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41" name="Freeform 34"/>
            <p:cNvSpPr>
              <a:spLocks noEditPoints="1"/>
            </p:cNvSpPr>
            <p:nvPr/>
          </p:nvSpPr>
          <p:spPr bwMode="auto">
            <a:xfrm>
              <a:off x="76200" y="6430963"/>
              <a:ext cx="190500" cy="188913"/>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2" name="Freeform 35"/>
            <p:cNvSpPr/>
            <p:nvPr/>
          </p:nvSpPr>
          <p:spPr bwMode="auto">
            <a:xfrm>
              <a:off x="0" y="5978525"/>
              <a:ext cx="190500" cy="461963"/>
            </a:xfrm>
            <a:custGeom>
              <a:avLst/>
              <a:gdLst/>
              <a:ahLst/>
              <a:cxnLst/>
              <a:rect l="0" t="0" r="r" b="b"/>
              <a:pathLst>
                <a:path w="120" h="291">
                  <a:moveTo>
                    <a:pt x="120" y="291"/>
                  </a:moveTo>
                  <a:lnTo>
                    <a:pt x="105" y="291"/>
                  </a:lnTo>
                  <a:lnTo>
                    <a:pt x="105" y="114"/>
                  </a:lnTo>
                  <a:lnTo>
                    <a:pt x="0" y="9"/>
                  </a:lnTo>
                  <a:lnTo>
                    <a:pt x="12" y="0"/>
                  </a:lnTo>
                  <a:lnTo>
                    <a:pt x="120" y="108"/>
                  </a:lnTo>
                  <a:lnTo>
                    <a:pt x="120" y="291"/>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3" name="Freeform 36"/>
            <p:cNvSpPr/>
            <p:nvPr/>
          </p:nvSpPr>
          <p:spPr bwMode="auto">
            <a:xfrm>
              <a:off x="1014413" y="1801813"/>
              <a:ext cx="214313" cy="755650"/>
            </a:xfrm>
            <a:custGeom>
              <a:avLst/>
              <a:gdLst/>
              <a:ahLst/>
              <a:cxnLst/>
              <a:rect l="0" t="0" r="r" b="b"/>
              <a:pathLst>
                <a:path w="135" h="476">
                  <a:moveTo>
                    <a:pt x="12" y="476"/>
                  </a:moveTo>
                  <a:lnTo>
                    <a:pt x="0" y="476"/>
                  </a:lnTo>
                  <a:lnTo>
                    <a:pt x="0" y="128"/>
                  </a:lnTo>
                  <a:lnTo>
                    <a:pt x="126" y="0"/>
                  </a:lnTo>
                  <a:lnTo>
                    <a:pt x="135" y="9"/>
                  </a:lnTo>
                  <a:lnTo>
                    <a:pt x="12" y="131"/>
                  </a:lnTo>
                  <a:lnTo>
                    <a:pt x="12" y="47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4" name="Freeform 37"/>
            <p:cNvSpPr>
              <a:spLocks noEditPoints="1"/>
            </p:cNvSpPr>
            <p:nvPr/>
          </p:nvSpPr>
          <p:spPr bwMode="auto">
            <a:xfrm>
              <a:off x="938213" y="2547938"/>
              <a:ext cx="166688" cy="160338"/>
            </a:xfrm>
            <a:custGeom>
              <a:avLst/>
              <a:gdLst/>
              <a:ahLst/>
              <a:cxnLst/>
              <a:rect l="0" t="0" r="r" b="b"/>
              <a:pathLst>
                <a:path w="35" h="34">
                  <a:moveTo>
                    <a:pt x="18" y="34"/>
                  </a:moveTo>
                  <a:cubicBezTo>
                    <a:pt x="8" y="34"/>
                    <a:pt x="0" y="26"/>
                    <a:pt x="0" y="17"/>
                  </a:cubicBezTo>
                  <a:cubicBezTo>
                    <a:pt x="0" y="7"/>
                    <a:pt x="8" y="0"/>
                    <a:pt x="18" y="0"/>
                  </a:cubicBezTo>
                  <a:cubicBezTo>
                    <a:pt x="27" y="0"/>
                    <a:pt x="35" y="7"/>
                    <a:pt x="35" y="17"/>
                  </a:cubicBezTo>
                  <a:cubicBezTo>
                    <a:pt x="35" y="26"/>
                    <a:pt x="27" y="34"/>
                    <a:pt x="18" y="34"/>
                  </a:cubicBezTo>
                  <a:close/>
                  <a:moveTo>
                    <a:pt x="18" y="4"/>
                  </a:moveTo>
                  <a:cubicBezTo>
                    <a:pt x="10" y="4"/>
                    <a:pt x="4" y="10"/>
                    <a:pt x="4" y="17"/>
                  </a:cubicBezTo>
                  <a:cubicBezTo>
                    <a:pt x="4" y="24"/>
                    <a:pt x="10" y="30"/>
                    <a:pt x="18" y="30"/>
                  </a:cubicBezTo>
                  <a:cubicBezTo>
                    <a:pt x="25" y="30"/>
                    <a:pt x="31" y="24"/>
                    <a:pt x="31" y="17"/>
                  </a:cubicBezTo>
                  <a:cubicBezTo>
                    <a:pt x="31" y="10"/>
                    <a:pt x="25" y="4"/>
                    <a:pt x="18"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5" name="Freeform 38"/>
            <p:cNvSpPr/>
            <p:nvPr/>
          </p:nvSpPr>
          <p:spPr bwMode="auto">
            <a:xfrm>
              <a:off x="595313" y="4763"/>
              <a:ext cx="638175" cy="4025900"/>
            </a:xfrm>
            <a:custGeom>
              <a:avLst/>
              <a:gdLst/>
              <a:ahLst/>
              <a:cxnLst/>
              <a:rect l="0" t="0" r="r" b="b"/>
              <a:pathLst>
                <a:path w="402" h="2536">
                  <a:moveTo>
                    <a:pt x="402" y="2536"/>
                  </a:moveTo>
                  <a:lnTo>
                    <a:pt x="387" y="2536"/>
                  </a:lnTo>
                  <a:lnTo>
                    <a:pt x="387" y="2311"/>
                  </a:lnTo>
                  <a:lnTo>
                    <a:pt x="0" y="1925"/>
                  </a:lnTo>
                  <a:lnTo>
                    <a:pt x="0" y="0"/>
                  </a:lnTo>
                  <a:lnTo>
                    <a:pt x="15" y="0"/>
                  </a:lnTo>
                  <a:lnTo>
                    <a:pt x="15" y="1916"/>
                  </a:lnTo>
                  <a:lnTo>
                    <a:pt x="402" y="2302"/>
                  </a:lnTo>
                  <a:lnTo>
                    <a:pt x="402" y="253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6" name="Freeform 39"/>
            <p:cNvSpPr/>
            <p:nvPr/>
          </p:nvSpPr>
          <p:spPr bwMode="auto">
            <a:xfrm>
              <a:off x="1223963"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7" name="Freeform 40"/>
            <p:cNvSpPr>
              <a:spLocks noEditPoints="1"/>
            </p:cNvSpPr>
            <p:nvPr/>
          </p:nvSpPr>
          <p:spPr bwMode="auto">
            <a:xfrm>
              <a:off x="1300163" y="1849438"/>
              <a:ext cx="109538" cy="107950"/>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8" name="Freeform 41"/>
            <p:cNvSpPr/>
            <p:nvPr/>
          </p:nvSpPr>
          <p:spPr bwMode="auto">
            <a:xfrm>
              <a:off x="280988" y="3417888"/>
              <a:ext cx="142875" cy="474663"/>
            </a:xfrm>
            <a:custGeom>
              <a:avLst/>
              <a:gdLst/>
              <a:ahLst/>
              <a:cxnLst/>
              <a:rect l="0" t="0" r="r" b="b"/>
              <a:pathLst>
                <a:path w="90" h="299">
                  <a:moveTo>
                    <a:pt x="12" y="299"/>
                  </a:moveTo>
                  <a:lnTo>
                    <a:pt x="0" y="299"/>
                  </a:lnTo>
                  <a:lnTo>
                    <a:pt x="0" y="80"/>
                  </a:lnTo>
                  <a:lnTo>
                    <a:pt x="81" y="0"/>
                  </a:lnTo>
                  <a:lnTo>
                    <a:pt x="90" y="8"/>
                  </a:lnTo>
                  <a:lnTo>
                    <a:pt x="12" y="83"/>
                  </a:lnTo>
                  <a:lnTo>
                    <a:pt x="12" y="299"/>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9" name="Freeform 42"/>
            <p:cNvSpPr>
              <a:spLocks noEditPoints="1"/>
            </p:cNvSpPr>
            <p:nvPr/>
          </p:nvSpPr>
          <p:spPr bwMode="auto">
            <a:xfrm>
              <a:off x="238125" y="3883025"/>
              <a:ext cx="109538" cy="109538"/>
            </a:xfrm>
            <a:custGeom>
              <a:avLst/>
              <a:gdLst/>
              <a:ahLst/>
              <a:cxnLst/>
              <a:rect l="0" t="0" r="r" b="b"/>
              <a:pathLst>
                <a:path w="23" h="23">
                  <a:moveTo>
                    <a:pt x="11" y="23"/>
                  </a:moveTo>
                  <a:cubicBezTo>
                    <a:pt x="5" y="23"/>
                    <a:pt x="0" y="18"/>
                    <a:pt x="0" y="12"/>
                  </a:cubicBezTo>
                  <a:cubicBezTo>
                    <a:pt x="0" y="5"/>
                    <a:pt x="5" y="0"/>
                    <a:pt x="11" y="0"/>
                  </a:cubicBezTo>
                  <a:cubicBezTo>
                    <a:pt x="17" y="0"/>
                    <a:pt x="23" y="5"/>
                    <a:pt x="23" y="12"/>
                  </a:cubicBezTo>
                  <a:cubicBezTo>
                    <a:pt x="23" y="18"/>
                    <a:pt x="17" y="23"/>
                    <a:pt x="11" y="23"/>
                  </a:cubicBezTo>
                  <a:close/>
                  <a:moveTo>
                    <a:pt x="11" y="4"/>
                  </a:moveTo>
                  <a:cubicBezTo>
                    <a:pt x="7" y="4"/>
                    <a:pt x="4" y="8"/>
                    <a:pt x="4" y="12"/>
                  </a:cubicBezTo>
                  <a:cubicBezTo>
                    <a:pt x="4" y="16"/>
                    <a:pt x="7" y="19"/>
                    <a:pt x="11" y="19"/>
                  </a:cubicBezTo>
                  <a:cubicBezTo>
                    <a:pt x="15" y="19"/>
                    <a:pt x="19" y="16"/>
                    <a:pt x="19" y="12"/>
                  </a:cubicBezTo>
                  <a:cubicBezTo>
                    <a:pt x="19" y="8"/>
                    <a:pt x="15" y="4"/>
                    <a:pt x="11"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0" name="Freeform 43"/>
            <p:cNvSpPr/>
            <p:nvPr/>
          </p:nvSpPr>
          <p:spPr bwMode="auto">
            <a:xfrm>
              <a:off x="4763" y="2166938"/>
              <a:ext cx="114300" cy="452438"/>
            </a:xfrm>
            <a:custGeom>
              <a:avLst/>
              <a:gdLst/>
              <a:ahLst/>
              <a:cxnLst/>
              <a:rect l="0" t="0" r="r" b="b"/>
              <a:pathLst>
                <a:path w="72" h="285">
                  <a:moveTo>
                    <a:pt x="6" y="285"/>
                  </a:moveTo>
                  <a:lnTo>
                    <a:pt x="0" y="276"/>
                  </a:lnTo>
                  <a:lnTo>
                    <a:pt x="60" y="216"/>
                  </a:lnTo>
                  <a:lnTo>
                    <a:pt x="60" y="0"/>
                  </a:lnTo>
                  <a:lnTo>
                    <a:pt x="72" y="0"/>
                  </a:lnTo>
                  <a:lnTo>
                    <a:pt x="72" y="222"/>
                  </a:lnTo>
                  <a:lnTo>
                    <a:pt x="6" y="28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1" name="Freeform 44"/>
            <p:cNvSpPr>
              <a:spLocks noEditPoints="1"/>
            </p:cNvSpPr>
            <p:nvPr/>
          </p:nvSpPr>
          <p:spPr bwMode="auto">
            <a:xfrm>
              <a:off x="52388" y="2066925"/>
              <a:ext cx="109538" cy="109538"/>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2" name="Rectangle 45"/>
            <p:cNvSpPr>
              <a:spLocks noChangeArrowheads="1"/>
            </p:cNvSpPr>
            <p:nvPr/>
          </p:nvSpPr>
          <p:spPr bwMode="auto">
            <a:xfrm>
              <a:off x="1228725" y="4662488"/>
              <a:ext cx="23813" cy="2181225"/>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53" name="Freeform 46"/>
            <p:cNvSpPr/>
            <p:nvPr/>
          </p:nvSpPr>
          <p:spPr bwMode="auto">
            <a:xfrm>
              <a:off x="1319213" y="5041900"/>
              <a:ext cx="371475" cy="1801813"/>
            </a:xfrm>
            <a:custGeom>
              <a:avLst/>
              <a:gdLst/>
              <a:ahLst/>
              <a:cxnLst/>
              <a:rect l="0" t="0" r="r" b="b"/>
              <a:pathLst>
                <a:path w="234" h="1135">
                  <a:moveTo>
                    <a:pt x="15" y="1135"/>
                  </a:moveTo>
                  <a:lnTo>
                    <a:pt x="0" y="1135"/>
                  </a:lnTo>
                  <a:lnTo>
                    <a:pt x="0" y="515"/>
                  </a:lnTo>
                  <a:lnTo>
                    <a:pt x="0" y="512"/>
                  </a:lnTo>
                  <a:lnTo>
                    <a:pt x="219" y="0"/>
                  </a:lnTo>
                  <a:lnTo>
                    <a:pt x="234" y="6"/>
                  </a:lnTo>
                  <a:lnTo>
                    <a:pt x="15" y="518"/>
                  </a:lnTo>
                  <a:lnTo>
                    <a:pt x="15" y="113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4" name="Freeform 47"/>
            <p:cNvSpPr>
              <a:spLocks noEditPoints="1"/>
            </p:cNvSpPr>
            <p:nvPr/>
          </p:nvSpPr>
          <p:spPr bwMode="auto">
            <a:xfrm>
              <a:off x="1147763"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5" name="Freeform 48"/>
            <p:cNvSpPr/>
            <p:nvPr/>
          </p:nvSpPr>
          <p:spPr bwMode="auto">
            <a:xfrm>
              <a:off x="819150" y="3983038"/>
              <a:ext cx="347663" cy="2860675"/>
            </a:xfrm>
            <a:custGeom>
              <a:avLst/>
              <a:gdLst/>
              <a:ahLst/>
              <a:cxnLst/>
              <a:rect l="0" t="0" r="r" b="b"/>
              <a:pathLst>
                <a:path w="219" h="1802">
                  <a:moveTo>
                    <a:pt x="219" y="1802"/>
                  </a:moveTo>
                  <a:lnTo>
                    <a:pt x="201" y="1802"/>
                  </a:lnTo>
                  <a:lnTo>
                    <a:pt x="201" y="1185"/>
                  </a:lnTo>
                  <a:lnTo>
                    <a:pt x="0" y="3"/>
                  </a:lnTo>
                  <a:lnTo>
                    <a:pt x="15" y="0"/>
                  </a:lnTo>
                  <a:lnTo>
                    <a:pt x="219" y="1185"/>
                  </a:lnTo>
                  <a:lnTo>
                    <a:pt x="219" y="180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6" name="Freeform 49"/>
            <p:cNvSpPr>
              <a:spLocks noEditPoints="1"/>
            </p:cNvSpPr>
            <p:nvPr/>
          </p:nvSpPr>
          <p:spPr bwMode="auto">
            <a:xfrm>
              <a:off x="728663" y="3806825"/>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7" name="Freeform 50"/>
            <p:cNvSpPr>
              <a:spLocks noEditPoints="1"/>
            </p:cNvSpPr>
            <p:nvPr/>
          </p:nvSpPr>
          <p:spPr bwMode="auto">
            <a:xfrm>
              <a:off x="1624013"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8" name="Freeform 51"/>
            <p:cNvSpPr/>
            <p:nvPr/>
          </p:nvSpPr>
          <p:spPr bwMode="auto">
            <a:xfrm>
              <a:off x="1404938" y="5422900"/>
              <a:ext cx="371475" cy="1425575"/>
            </a:xfrm>
            <a:custGeom>
              <a:avLst/>
              <a:gdLst/>
              <a:ahLst/>
              <a:cxnLst/>
              <a:rect l="0" t="0" r="r" b="b"/>
              <a:pathLst>
                <a:path w="234" h="898">
                  <a:moveTo>
                    <a:pt x="18" y="898"/>
                  </a:moveTo>
                  <a:lnTo>
                    <a:pt x="0" y="898"/>
                  </a:lnTo>
                  <a:lnTo>
                    <a:pt x="0" y="515"/>
                  </a:lnTo>
                  <a:lnTo>
                    <a:pt x="0" y="512"/>
                  </a:lnTo>
                  <a:lnTo>
                    <a:pt x="222" y="0"/>
                  </a:lnTo>
                  <a:lnTo>
                    <a:pt x="234" y="6"/>
                  </a:lnTo>
                  <a:lnTo>
                    <a:pt x="18" y="518"/>
                  </a:lnTo>
                  <a:lnTo>
                    <a:pt x="18" y="898"/>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9" name="Freeform 52"/>
            <p:cNvSpPr/>
            <p:nvPr/>
          </p:nvSpPr>
          <p:spPr bwMode="auto">
            <a:xfrm>
              <a:off x="1666875"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0" name="Freeform 53"/>
            <p:cNvSpPr>
              <a:spLocks noEditPoints="1"/>
            </p:cNvSpPr>
            <p:nvPr/>
          </p:nvSpPr>
          <p:spPr bwMode="auto">
            <a:xfrm>
              <a:off x="1709738"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1" name="Freeform 54"/>
            <p:cNvSpPr>
              <a:spLocks noEditPoints="1"/>
            </p:cNvSpPr>
            <p:nvPr/>
          </p:nvSpPr>
          <p:spPr bwMode="auto">
            <a:xfrm>
              <a:off x="1709738"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2" name="Freeform 55"/>
            <p:cNvSpPr/>
            <p:nvPr/>
          </p:nvSpPr>
          <p:spPr bwMode="auto">
            <a:xfrm>
              <a:off x="1766888" y="6330950"/>
              <a:ext cx="419100" cy="527050"/>
            </a:xfrm>
            <a:custGeom>
              <a:avLst/>
              <a:gdLst/>
              <a:ahLst/>
              <a:cxnLst/>
              <a:rect l="0" t="0" r="r" b="b"/>
              <a:pathLst>
                <a:path w="264" h="332">
                  <a:moveTo>
                    <a:pt x="12" y="332"/>
                  </a:moveTo>
                  <a:lnTo>
                    <a:pt x="0" y="326"/>
                  </a:lnTo>
                  <a:lnTo>
                    <a:pt x="45" y="206"/>
                  </a:lnTo>
                  <a:lnTo>
                    <a:pt x="255" y="0"/>
                  </a:lnTo>
                  <a:lnTo>
                    <a:pt x="264" y="12"/>
                  </a:lnTo>
                  <a:lnTo>
                    <a:pt x="60" y="215"/>
                  </a:lnTo>
                  <a:lnTo>
                    <a:pt x="12" y="33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3" name="Freeform 56"/>
            <p:cNvSpPr>
              <a:spLocks noEditPoints="1"/>
            </p:cNvSpPr>
            <p:nvPr/>
          </p:nvSpPr>
          <p:spPr bwMode="auto">
            <a:xfrm>
              <a:off x="2147888"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4" name="Freeform 57"/>
            <p:cNvSpPr/>
            <p:nvPr/>
          </p:nvSpPr>
          <p:spPr bwMode="auto">
            <a:xfrm>
              <a:off x="504825" y="9525"/>
              <a:ext cx="233363" cy="5103813"/>
            </a:xfrm>
            <a:custGeom>
              <a:avLst/>
              <a:gdLst/>
              <a:ahLst/>
              <a:cxnLst/>
              <a:rect l="0" t="0" r="r" b="b"/>
              <a:pathLst>
                <a:path w="147" h="3215">
                  <a:moveTo>
                    <a:pt x="132" y="3215"/>
                  </a:moveTo>
                  <a:lnTo>
                    <a:pt x="129" y="2754"/>
                  </a:lnTo>
                  <a:lnTo>
                    <a:pt x="0" y="1901"/>
                  </a:lnTo>
                  <a:lnTo>
                    <a:pt x="0" y="0"/>
                  </a:lnTo>
                  <a:lnTo>
                    <a:pt x="15" y="0"/>
                  </a:lnTo>
                  <a:lnTo>
                    <a:pt x="15" y="1898"/>
                  </a:lnTo>
                  <a:lnTo>
                    <a:pt x="144" y="2754"/>
                  </a:lnTo>
                  <a:lnTo>
                    <a:pt x="147" y="3215"/>
                  </a:lnTo>
                  <a:lnTo>
                    <a:pt x="132" y="321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5" name="Freeform 58"/>
            <p:cNvSpPr>
              <a:spLocks noEditPoints="1"/>
            </p:cNvSpPr>
            <p:nvPr/>
          </p:nvSpPr>
          <p:spPr bwMode="auto">
            <a:xfrm>
              <a:off x="633413" y="5103813"/>
              <a:ext cx="185738" cy="185738"/>
            </a:xfrm>
            <a:custGeom>
              <a:avLst/>
              <a:gdLst/>
              <a:ahLst/>
              <a:cxnLst/>
              <a:rect l="0" t="0" r="r" b="b"/>
              <a:pathLst>
                <a:path w="39" h="39">
                  <a:moveTo>
                    <a:pt x="20" y="39"/>
                  </a:moveTo>
                  <a:cubicBezTo>
                    <a:pt x="9" y="39"/>
                    <a:pt x="0" y="30"/>
                    <a:pt x="0" y="19"/>
                  </a:cubicBezTo>
                  <a:cubicBezTo>
                    <a:pt x="0" y="9"/>
                    <a:pt x="9" y="0"/>
                    <a:pt x="20" y="0"/>
                  </a:cubicBezTo>
                  <a:cubicBezTo>
                    <a:pt x="30" y="0"/>
                    <a:pt x="39" y="9"/>
                    <a:pt x="39" y="19"/>
                  </a:cubicBezTo>
                  <a:cubicBezTo>
                    <a:pt x="39" y="30"/>
                    <a:pt x="30" y="39"/>
                    <a:pt x="20" y="39"/>
                  </a:cubicBezTo>
                  <a:close/>
                  <a:moveTo>
                    <a:pt x="20" y="4"/>
                  </a:moveTo>
                  <a:cubicBezTo>
                    <a:pt x="11" y="4"/>
                    <a:pt x="4" y="11"/>
                    <a:pt x="4" y="19"/>
                  </a:cubicBezTo>
                  <a:cubicBezTo>
                    <a:pt x="4" y="28"/>
                    <a:pt x="11" y="35"/>
                    <a:pt x="20" y="35"/>
                  </a:cubicBezTo>
                  <a:cubicBezTo>
                    <a:pt x="28" y="35"/>
                    <a:pt x="35" y="28"/>
                    <a:pt x="35" y="19"/>
                  </a:cubicBezTo>
                  <a:cubicBezTo>
                    <a:pt x="35"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grpSp>
      <p:sp>
        <p:nvSpPr>
          <p:cNvPr id="2" name="Title 1"/>
          <p:cNvSpPr>
            <a:spLocks noGrp="1"/>
          </p:cNvSpPr>
          <p:nvPr>
            <p:ph type="ctrTitle"/>
          </p:nvPr>
        </p:nvSpPr>
        <p:spPr>
          <a:xfrm>
            <a:off x="1876424" y="1122363"/>
            <a:ext cx="8791575" cy="2387600"/>
          </a:xfrm>
        </p:spPr>
        <p:txBody>
          <a:bodyPr anchor="b">
            <a:normAutofit/>
          </a:bodyPr>
          <a:lstStyle>
            <a:lvl1pPr algn="l">
              <a:defRPr sz="4800"/>
            </a:lvl1pPr>
          </a:lstStyle>
          <a:p>
            <a:r>
              <a:rPr lang="en-US"/>
              <a:t>Click to edit Master title style</a:t>
            </a:r>
            <a:endParaRPr lang="en-US" dirty="0"/>
          </a:p>
        </p:txBody>
      </p:sp>
      <p:sp>
        <p:nvSpPr>
          <p:cNvPr id="3" name="Subtitle 2"/>
          <p:cNvSpPr>
            <a:spLocks noGrp="1"/>
          </p:cNvSpPr>
          <p:nvPr>
            <p:ph type="subTitle" idx="1"/>
          </p:nvPr>
        </p:nvSpPr>
        <p:spPr>
          <a:xfrm>
            <a:off x="1876424" y="3602038"/>
            <a:ext cx="8791575" cy="1655762"/>
          </a:xfrm>
        </p:spPr>
        <p:txBody>
          <a:bodyPr>
            <a:normAutofit/>
          </a:bodyPr>
          <a:lstStyle>
            <a:lvl1pPr marL="0" indent="0" algn="l">
              <a:buNone/>
              <a:defRPr sz="2000" cap="all" baseline="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a:xfrm>
            <a:off x="7077511" y="5410201"/>
            <a:ext cx="2743200" cy="365125"/>
          </a:xfrm>
        </p:spPr>
        <p:txBody>
          <a:bodyPr/>
          <a:lstStyle/>
          <a:p>
            <a:fld id="{11449F89-F2C4-4364-BA31-74F83425239A}" type="datetimeFigureOut">
              <a:rPr lang="es-AR" smtClean="0">
                <a:solidFill>
                  <a:prstClr val="black">
                    <a:tint val="75000"/>
                  </a:prstClr>
                </a:solidFill>
              </a:rPr>
              <a:pPr/>
              <a:t>31/3/2021</a:t>
            </a:fld>
            <a:endParaRPr lang="es-AR">
              <a:solidFill>
                <a:prstClr val="black">
                  <a:tint val="75000"/>
                </a:prstClr>
              </a:solidFill>
            </a:endParaRPr>
          </a:p>
        </p:txBody>
      </p:sp>
      <p:sp>
        <p:nvSpPr>
          <p:cNvPr id="5" name="Footer Placeholder 4"/>
          <p:cNvSpPr>
            <a:spLocks noGrp="1"/>
          </p:cNvSpPr>
          <p:nvPr>
            <p:ph type="ftr" sz="quarter" idx="11"/>
          </p:nvPr>
        </p:nvSpPr>
        <p:spPr>
          <a:xfrm>
            <a:off x="1876424" y="5410201"/>
            <a:ext cx="5124886" cy="365125"/>
          </a:xfrm>
        </p:spPr>
        <p:txBody>
          <a:bodyPr/>
          <a:lstStyle/>
          <a:p>
            <a:endParaRPr lang="es-AR">
              <a:solidFill>
                <a:prstClr val="black">
                  <a:tint val="75000"/>
                </a:prstClr>
              </a:solidFill>
            </a:endParaRPr>
          </a:p>
        </p:txBody>
      </p:sp>
      <p:sp>
        <p:nvSpPr>
          <p:cNvPr id="6" name="Slide Number Placeholder 5"/>
          <p:cNvSpPr>
            <a:spLocks noGrp="1"/>
          </p:cNvSpPr>
          <p:nvPr>
            <p:ph type="sldNum" sz="quarter" idx="12"/>
          </p:nvPr>
        </p:nvSpPr>
        <p:spPr>
          <a:xfrm>
            <a:off x="9896911" y="5410199"/>
            <a:ext cx="771089" cy="365125"/>
          </a:xfrm>
        </p:spPr>
        <p:txBody>
          <a:bodyPr/>
          <a:lstStyle/>
          <a:p>
            <a:fld id="{08D59634-8413-4813-B2A2-B74DEAF5BC03}" type="slidenum">
              <a:rPr lang="es-AR" smtClean="0">
                <a:solidFill>
                  <a:prstClr val="black">
                    <a:tint val="75000"/>
                  </a:prstClr>
                </a:solidFill>
              </a:rPr>
              <a:pPr/>
              <a:t>‹#›</a:t>
            </a:fld>
            <a:endParaRPr lang="es-AR">
              <a:solidFill>
                <a:prstClr val="black">
                  <a:tint val="75000"/>
                </a:prstClr>
              </a:solidFill>
            </a:endParaRPr>
          </a:p>
        </p:txBody>
      </p:sp>
    </p:spTree>
    <p:extLst>
      <p:ext uri="{BB962C8B-B14F-4D97-AF65-F5344CB8AC3E}">
        <p14:creationId xmlns:p14="http://schemas.microsoft.com/office/powerpoint/2010/main" val="331320957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1410" y="4304664"/>
            <a:ext cx="9912355" cy="819355"/>
          </a:xfrm>
        </p:spPr>
        <p:txBody>
          <a:bodyPr anchor="b">
            <a:normAutofit/>
          </a:bodyPr>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41411" y="606426"/>
            <a:ext cx="9912354" cy="3299778"/>
          </a:xfrm>
          <a:prstGeom prst="round2DiagRect">
            <a:avLst>
              <a:gd name="adj1" fmla="val 4860"/>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3200"/>
            </a:lvl1pPr>
          </a:lstStyle>
          <a:p>
            <a:pPr marL="0" lvl="0" indent="0">
              <a:buNone/>
            </a:pPr>
            <a:r>
              <a:rPr lang="en-US"/>
              <a:t>Click icon to add picture</a:t>
            </a:r>
            <a:endParaRPr lang="en-US" dirty="0"/>
          </a:p>
        </p:txBody>
      </p:sp>
      <p:sp>
        <p:nvSpPr>
          <p:cNvPr id="4" name="Text Placeholder 3"/>
          <p:cNvSpPr>
            <a:spLocks noGrp="1"/>
          </p:cNvSpPr>
          <p:nvPr>
            <p:ph type="body" sz="half" idx="2"/>
          </p:nvPr>
        </p:nvSpPr>
        <p:spPr>
          <a:xfrm>
            <a:off x="1141364" y="5124020"/>
            <a:ext cx="9910859" cy="682472"/>
          </a:xfrm>
        </p:spPr>
        <p:txBody>
          <a:bodyP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11449F89-F2C4-4364-BA31-74F83425239A}" type="datetimeFigureOut">
              <a:rPr lang="es-AR" smtClean="0">
                <a:solidFill>
                  <a:prstClr val="black">
                    <a:tint val="75000"/>
                  </a:prstClr>
                </a:solidFill>
              </a:rPr>
              <a:pPr/>
              <a:t>31/3/2021</a:t>
            </a:fld>
            <a:endParaRPr lang="es-AR">
              <a:solidFill>
                <a:prstClr val="black">
                  <a:tint val="75000"/>
                </a:prstClr>
              </a:solidFill>
            </a:endParaRPr>
          </a:p>
        </p:txBody>
      </p:sp>
      <p:sp>
        <p:nvSpPr>
          <p:cNvPr id="6" name="Footer Placeholder 5"/>
          <p:cNvSpPr>
            <a:spLocks noGrp="1"/>
          </p:cNvSpPr>
          <p:nvPr>
            <p:ph type="ftr" sz="quarter" idx="11"/>
          </p:nvPr>
        </p:nvSpPr>
        <p:spPr/>
        <p:txBody>
          <a:bodyPr/>
          <a:lstStyle/>
          <a:p>
            <a:endParaRPr lang="es-AR">
              <a:solidFill>
                <a:prstClr val="black">
                  <a:tint val="75000"/>
                </a:prstClr>
              </a:solidFill>
            </a:endParaRPr>
          </a:p>
        </p:txBody>
      </p:sp>
      <p:sp>
        <p:nvSpPr>
          <p:cNvPr id="7" name="Slide Number Placeholder 6"/>
          <p:cNvSpPr>
            <a:spLocks noGrp="1"/>
          </p:cNvSpPr>
          <p:nvPr>
            <p:ph type="sldNum" sz="quarter" idx="12"/>
          </p:nvPr>
        </p:nvSpPr>
        <p:spPr/>
        <p:txBody>
          <a:bodyPr/>
          <a:lstStyle/>
          <a:p>
            <a:fld id="{08D59634-8413-4813-B2A2-B74DEAF5BC03}" type="slidenum">
              <a:rPr lang="es-AR" smtClean="0">
                <a:solidFill>
                  <a:prstClr val="black">
                    <a:tint val="75000"/>
                  </a:prstClr>
                </a:solidFill>
              </a:rPr>
              <a:pPr/>
              <a:t>‹#›</a:t>
            </a:fld>
            <a:endParaRPr lang="es-AR">
              <a:solidFill>
                <a:prstClr val="black">
                  <a:tint val="75000"/>
                </a:prstClr>
              </a:solidFill>
            </a:endParaRPr>
          </a:p>
        </p:txBody>
      </p:sp>
    </p:spTree>
    <p:extLst>
      <p:ext uri="{BB962C8B-B14F-4D97-AF65-F5344CB8AC3E}">
        <p14:creationId xmlns:p14="http://schemas.microsoft.com/office/powerpoint/2010/main" val="261547373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41456" y="609600"/>
            <a:ext cx="9905955" cy="3429000"/>
          </a:xfrm>
        </p:spPr>
        <p:txBody>
          <a:bodyPr anchor="ctr">
            <a:normAutofit/>
          </a:bodyPr>
          <a:lstStyle>
            <a:lvl1pPr>
              <a:defRPr sz="3600"/>
            </a:lvl1pPr>
          </a:lstStyle>
          <a:p>
            <a:r>
              <a:rPr lang="en-US"/>
              <a:t>Click to edit Master title style</a:t>
            </a:r>
            <a:endParaRPr lang="en-US" dirty="0"/>
          </a:p>
        </p:txBody>
      </p:sp>
      <p:sp>
        <p:nvSpPr>
          <p:cNvPr id="4" name="Text Placeholder 3"/>
          <p:cNvSpPr>
            <a:spLocks noGrp="1"/>
          </p:cNvSpPr>
          <p:nvPr>
            <p:ph type="body" sz="half" idx="2"/>
          </p:nvPr>
        </p:nvSpPr>
        <p:spPr>
          <a:xfrm>
            <a:off x="1141410" y="4419599"/>
            <a:ext cx="9904459" cy="1371599"/>
          </a:xfrm>
        </p:spPr>
        <p:txBody>
          <a:bodyPr anchor="ct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11449F89-F2C4-4364-BA31-74F83425239A}" type="datetimeFigureOut">
              <a:rPr lang="es-AR" smtClean="0">
                <a:solidFill>
                  <a:prstClr val="black">
                    <a:tint val="75000"/>
                  </a:prstClr>
                </a:solidFill>
              </a:rPr>
              <a:pPr/>
              <a:t>31/3/2021</a:t>
            </a:fld>
            <a:endParaRPr lang="es-AR">
              <a:solidFill>
                <a:prstClr val="black">
                  <a:tint val="75000"/>
                </a:prstClr>
              </a:solidFill>
            </a:endParaRPr>
          </a:p>
        </p:txBody>
      </p:sp>
      <p:sp>
        <p:nvSpPr>
          <p:cNvPr id="6" name="Footer Placeholder 5"/>
          <p:cNvSpPr>
            <a:spLocks noGrp="1"/>
          </p:cNvSpPr>
          <p:nvPr>
            <p:ph type="ftr" sz="quarter" idx="11"/>
          </p:nvPr>
        </p:nvSpPr>
        <p:spPr/>
        <p:txBody>
          <a:bodyPr/>
          <a:lstStyle/>
          <a:p>
            <a:endParaRPr lang="es-AR">
              <a:solidFill>
                <a:prstClr val="black">
                  <a:tint val="75000"/>
                </a:prstClr>
              </a:solidFill>
            </a:endParaRPr>
          </a:p>
        </p:txBody>
      </p:sp>
      <p:sp>
        <p:nvSpPr>
          <p:cNvPr id="7" name="Slide Number Placeholder 6"/>
          <p:cNvSpPr>
            <a:spLocks noGrp="1"/>
          </p:cNvSpPr>
          <p:nvPr>
            <p:ph type="sldNum" sz="quarter" idx="12"/>
          </p:nvPr>
        </p:nvSpPr>
        <p:spPr/>
        <p:txBody>
          <a:bodyPr/>
          <a:lstStyle/>
          <a:p>
            <a:fld id="{08D59634-8413-4813-B2A2-B74DEAF5BC03}" type="slidenum">
              <a:rPr lang="es-AR" smtClean="0">
                <a:solidFill>
                  <a:prstClr val="black">
                    <a:tint val="75000"/>
                  </a:prstClr>
                </a:solidFill>
              </a:rPr>
              <a:pPr/>
              <a:t>‹#›</a:t>
            </a:fld>
            <a:endParaRPr lang="es-AR">
              <a:solidFill>
                <a:prstClr val="black">
                  <a:tint val="75000"/>
                </a:prstClr>
              </a:solidFill>
            </a:endParaRPr>
          </a:p>
        </p:txBody>
      </p:sp>
    </p:spTree>
    <p:extLst>
      <p:ext uri="{BB962C8B-B14F-4D97-AF65-F5344CB8AC3E}">
        <p14:creationId xmlns:p14="http://schemas.microsoft.com/office/powerpoint/2010/main" val="60802943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2" y="609599"/>
            <a:ext cx="9302752" cy="2748429"/>
          </a:xfrm>
        </p:spPr>
        <p:txBody>
          <a:bodyPr anchor="ctr">
            <a:normAutofit/>
          </a:bodyPr>
          <a:lstStyle>
            <a:lvl1pPr>
              <a:defRPr sz="3600"/>
            </a:lvl1pPr>
          </a:lstStyle>
          <a:p>
            <a:r>
              <a:rPr lang="en-US"/>
              <a:t>Click to edit Master title style</a:t>
            </a:r>
            <a:endParaRPr lang="en-US" dirty="0"/>
          </a:p>
        </p:txBody>
      </p:sp>
      <p:sp>
        <p:nvSpPr>
          <p:cNvPr id="12" name="Text Placeholder 3"/>
          <p:cNvSpPr>
            <a:spLocks noGrp="1"/>
          </p:cNvSpPr>
          <p:nvPr>
            <p:ph type="body" sz="half" idx="13"/>
          </p:nvPr>
        </p:nvSpPr>
        <p:spPr>
          <a:xfrm>
            <a:off x="1720644" y="3365557"/>
            <a:ext cx="875229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4" name="Text Placeholder 3"/>
          <p:cNvSpPr>
            <a:spLocks noGrp="1"/>
          </p:cNvSpPr>
          <p:nvPr>
            <p:ph type="body" sz="half" idx="2"/>
          </p:nvPr>
        </p:nvSpPr>
        <p:spPr>
          <a:xfrm>
            <a:off x="1141411" y="4309919"/>
            <a:ext cx="9906002" cy="1489496"/>
          </a:xfrm>
        </p:spPr>
        <p:txBody>
          <a:bodyPr anchor="ct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11449F89-F2C4-4364-BA31-74F83425239A}" type="datetimeFigureOut">
              <a:rPr lang="es-AR" smtClean="0">
                <a:solidFill>
                  <a:prstClr val="black">
                    <a:tint val="75000"/>
                  </a:prstClr>
                </a:solidFill>
              </a:rPr>
              <a:pPr/>
              <a:t>31/3/2021</a:t>
            </a:fld>
            <a:endParaRPr lang="es-AR">
              <a:solidFill>
                <a:prstClr val="black">
                  <a:tint val="75000"/>
                </a:prstClr>
              </a:solidFill>
            </a:endParaRPr>
          </a:p>
        </p:txBody>
      </p:sp>
      <p:sp>
        <p:nvSpPr>
          <p:cNvPr id="6" name="Footer Placeholder 5"/>
          <p:cNvSpPr>
            <a:spLocks noGrp="1"/>
          </p:cNvSpPr>
          <p:nvPr>
            <p:ph type="ftr" sz="quarter" idx="11"/>
          </p:nvPr>
        </p:nvSpPr>
        <p:spPr/>
        <p:txBody>
          <a:bodyPr/>
          <a:lstStyle/>
          <a:p>
            <a:endParaRPr lang="es-AR">
              <a:solidFill>
                <a:prstClr val="black">
                  <a:tint val="75000"/>
                </a:prstClr>
              </a:solidFill>
            </a:endParaRPr>
          </a:p>
        </p:txBody>
      </p:sp>
      <p:sp>
        <p:nvSpPr>
          <p:cNvPr id="7" name="Slide Number Placeholder 6"/>
          <p:cNvSpPr>
            <a:spLocks noGrp="1"/>
          </p:cNvSpPr>
          <p:nvPr>
            <p:ph type="sldNum" sz="quarter" idx="12"/>
          </p:nvPr>
        </p:nvSpPr>
        <p:spPr/>
        <p:txBody>
          <a:bodyPr/>
          <a:lstStyle/>
          <a:p>
            <a:fld id="{08D59634-8413-4813-B2A2-B74DEAF5BC03}" type="slidenum">
              <a:rPr lang="es-AR" smtClean="0">
                <a:solidFill>
                  <a:prstClr val="black">
                    <a:tint val="75000"/>
                  </a:prstClr>
                </a:solidFill>
              </a:rPr>
              <a:pPr/>
              <a:t>‹#›</a:t>
            </a:fld>
            <a:endParaRPr lang="es-AR">
              <a:solidFill>
                <a:prstClr val="black">
                  <a:tint val="75000"/>
                </a:prstClr>
              </a:solidFill>
            </a:endParaRPr>
          </a:p>
        </p:txBody>
      </p:sp>
      <p:sp>
        <p:nvSpPr>
          <p:cNvPr id="60" name="TextBox 59"/>
          <p:cNvSpPr txBox="1"/>
          <p:nvPr/>
        </p:nvSpPr>
        <p:spPr>
          <a:xfrm>
            <a:off x="903512" y="73239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Trebuchet M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61" name="TextBox 60"/>
          <p:cNvSpPr txBox="1"/>
          <p:nvPr/>
        </p:nvSpPr>
        <p:spPr>
          <a:xfrm>
            <a:off x="10537370" y="2764972"/>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Trebuchet M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202373681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41410" y="2134041"/>
            <a:ext cx="9906001" cy="2511835"/>
          </a:xfrm>
        </p:spPr>
        <p:txBody>
          <a:bodyPr anchor="b">
            <a:normAutofit/>
          </a:bodyPr>
          <a:lstStyle>
            <a:lvl1pPr>
              <a:defRPr sz="3600"/>
            </a:lvl1pPr>
          </a:lstStyle>
          <a:p>
            <a:r>
              <a:rPr lang="en-US"/>
              <a:t>Click to edit Master title style</a:t>
            </a:r>
            <a:endParaRPr lang="en-US" dirty="0"/>
          </a:p>
        </p:txBody>
      </p:sp>
      <p:sp>
        <p:nvSpPr>
          <p:cNvPr id="4" name="Text Placeholder 3"/>
          <p:cNvSpPr>
            <a:spLocks noGrp="1"/>
          </p:cNvSpPr>
          <p:nvPr>
            <p:ph type="body" sz="half" idx="2"/>
          </p:nvPr>
        </p:nvSpPr>
        <p:spPr>
          <a:xfrm>
            <a:off x="1141364" y="4657655"/>
            <a:ext cx="9904505" cy="1140644"/>
          </a:xfrm>
        </p:spPr>
        <p:txBody>
          <a:bodyPr anchor="t">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11449F89-F2C4-4364-BA31-74F83425239A}" type="datetimeFigureOut">
              <a:rPr lang="es-AR" smtClean="0">
                <a:solidFill>
                  <a:prstClr val="black">
                    <a:tint val="75000"/>
                  </a:prstClr>
                </a:solidFill>
              </a:rPr>
              <a:pPr/>
              <a:t>31/3/2021</a:t>
            </a:fld>
            <a:endParaRPr lang="es-AR">
              <a:solidFill>
                <a:prstClr val="black">
                  <a:tint val="75000"/>
                </a:prstClr>
              </a:solidFill>
            </a:endParaRPr>
          </a:p>
        </p:txBody>
      </p:sp>
      <p:sp>
        <p:nvSpPr>
          <p:cNvPr id="6" name="Footer Placeholder 5"/>
          <p:cNvSpPr>
            <a:spLocks noGrp="1"/>
          </p:cNvSpPr>
          <p:nvPr>
            <p:ph type="ftr" sz="quarter" idx="11"/>
          </p:nvPr>
        </p:nvSpPr>
        <p:spPr/>
        <p:txBody>
          <a:bodyPr/>
          <a:lstStyle/>
          <a:p>
            <a:endParaRPr lang="es-AR">
              <a:solidFill>
                <a:prstClr val="black">
                  <a:tint val="75000"/>
                </a:prstClr>
              </a:solidFill>
            </a:endParaRPr>
          </a:p>
        </p:txBody>
      </p:sp>
      <p:sp>
        <p:nvSpPr>
          <p:cNvPr id="7" name="Slide Number Placeholder 6"/>
          <p:cNvSpPr>
            <a:spLocks noGrp="1"/>
          </p:cNvSpPr>
          <p:nvPr>
            <p:ph type="sldNum" sz="quarter" idx="12"/>
          </p:nvPr>
        </p:nvSpPr>
        <p:spPr/>
        <p:txBody>
          <a:bodyPr/>
          <a:lstStyle/>
          <a:p>
            <a:fld id="{08D59634-8413-4813-B2A2-B74DEAF5BC03}" type="slidenum">
              <a:rPr lang="es-AR" smtClean="0">
                <a:solidFill>
                  <a:prstClr val="black">
                    <a:tint val="75000"/>
                  </a:prstClr>
                </a:solidFill>
              </a:rPr>
              <a:pPr/>
              <a:t>‹#›</a:t>
            </a:fld>
            <a:endParaRPr lang="es-AR">
              <a:solidFill>
                <a:prstClr val="black">
                  <a:tint val="75000"/>
                </a:prstClr>
              </a:solidFill>
            </a:endParaRPr>
          </a:p>
        </p:txBody>
      </p:sp>
    </p:spTree>
    <p:extLst>
      <p:ext uri="{BB962C8B-B14F-4D97-AF65-F5344CB8AC3E}">
        <p14:creationId xmlns:p14="http://schemas.microsoft.com/office/powerpoint/2010/main" val="406631680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1141413" y="609600"/>
            <a:ext cx="9905998" cy="1905000"/>
          </a:xfrm>
        </p:spPr>
        <p:txBody>
          <a:bodyPr/>
          <a:lstStyle/>
          <a:p>
            <a:r>
              <a:rPr lang="en-US"/>
              <a:t>Click to edit Master title style</a:t>
            </a:r>
            <a:endParaRPr lang="en-US" dirty="0"/>
          </a:p>
        </p:txBody>
      </p:sp>
      <p:sp>
        <p:nvSpPr>
          <p:cNvPr id="7" name="Text Placeholder 2"/>
          <p:cNvSpPr>
            <a:spLocks noGrp="1"/>
          </p:cNvSpPr>
          <p:nvPr>
            <p:ph type="body" idx="1"/>
          </p:nvPr>
        </p:nvSpPr>
        <p:spPr>
          <a:xfrm>
            <a:off x="1141410" y="2674463"/>
            <a:ext cx="3196899"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8" name="Text Placeholder 3"/>
          <p:cNvSpPr>
            <a:spLocks noGrp="1"/>
          </p:cNvSpPr>
          <p:nvPr>
            <p:ph type="body" sz="half" idx="15"/>
          </p:nvPr>
        </p:nvSpPr>
        <p:spPr>
          <a:xfrm>
            <a:off x="1127918" y="3360263"/>
            <a:ext cx="3208735"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9" name="Text Placeholder 4"/>
          <p:cNvSpPr>
            <a:spLocks noGrp="1"/>
          </p:cNvSpPr>
          <p:nvPr>
            <p:ph type="body" sz="quarter" idx="3"/>
          </p:nvPr>
        </p:nvSpPr>
        <p:spPr>
          <a:xfrm>
            <a:off x="4514766" y="2677635"/>
            <a:ext cx="3184385"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0" name="Text Placeholder 3"/>
          <p:cNvSpPr>
            <a:spLocks noGrp="1"/>
          </p:cNvSpPr>
          <p:nvPr>
            <p:ph type="body" sz="half" idx="16"/>
          </p:nvPr>
        </p:nvSpPr>
        <p:spPr>
          <a:xfrm>
            <a:off x="4504213" y="3363435"/>
            <a:ext cx="3195830"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11" name="Text Placeholder 4"/>
          <p:cNvSpPr>
            <a:spLocks noGrp="1"/>
          </p:cNvSpPr>
          <p:nvPr>
            <p:ph type="body" sz="quarter" idx="13"/>
          </p:nvPr>
        </p:nvSpPr>
        <p:spPr>
          <a:xfrm>
            <a:off x="7852442" y="2674463"/>
            <a:ext cx="3194968"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2" name="Text Placeholder 3"/>
          <p:cNvSpPr>
            <a:spLocks noGrp="1"/>
          </p:cNvSpPr>
          <p:nvPr>
            <p:ph type="body" sz="half" idx="17"/>
          </p:nvPr>
        </p:nvSpPr>
        <p:spPr>
          <a:xfrm>
            <a:off x="7852442" y="3360263"/>
            <a:ext cx="3194968"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3" name="Date Placeholder 2"/>
          <p:cNvSpPr>
            <a:spLocks noGrp="1"/>
          </p:cNvSpPr>
          <p:nvPr>
            <p:ph type="dt" sz="half" idx="10"/>
          </p:nvPr>
        </p:nvSpPr>
        <p:spPr/>
        <p:txBody>
          <a:bodyPr/>
          <a:lstStyle/>
          <a:p>
            <a:fld id="{11449F89-F2C4-4364-BA31-74F83425239A}" type="datetimeFigureOut">
              <a:rPr lang="es-AR" smtClean="0">
                <a:solidFill>
                  <a:prstClr val="black">
                    <a:tint val="75000"/>
                  </a:prstClr>
                </a:solidFill>
              </a:rPr>
              <a:pPr/>
              <a:t>31/3/2021</a:t>
            </a:fld>
            <a:endParaRPr lang="es-AR">
              <a:solidFill>
                <a:prstClr val="black">
                  <a:tint val="75000"/>
                </a:prstClr>
              </a:solidFill>
            </a:endParaRPr>
          </a:p>
        </p:txBody>
      </p:sp>
      <p:sp>
        <p:nvSpPr>
          <p:cNvPr id="4" name="Footer Placeholder 3"/>
          <p:cNvSpPr>
            <a:spLocks noGrp="1"/>
          </p:cNvSpPr>
          <p:nvPr>
            <p:ph type="ftr" sz="quarter" idx="11"/>
          </p:nvPr>
        </p:nvSpPr>
        <p:spPr/>
        <p:txBody>
          <a:bodyPr/>
          <a:lstStyle/>
          <a:p>
            <a:endParaRPr lang="es-AR">
              <a:solidFill>
                <a:prstClr val="black">
                  <a:tint val="75000"/>
                </a:prstClr>
              </a:solidFill>
            </a:endParaRPr>
          </a:p>
        </p:txBody>
      </p:sp>
      <p:sp>
        <p:nvSpPr>
          <p:cNvPr id="5" name="Slide Number Placeholder 4"/>
          <p:cNvSpPr>
            <a:spLocks noGrp="1"/>
          </p:cNvSpPr>
          <p:nvPr>
            <p:ph type="sldNum" sz="quarter" idx="12"/>
          </p:nvPr>
        </p:nvSpPr>
        <p:spPr/>
        <p:txBody>
          <a:bodyPr/>
          <a:lstStyle/>
          <a:p>
            <a:fld id="{08D59634-8413-4813-B2A2-B74DEAF5BC03}" type="slidenum">
              <a:rPr lang="es-AR" smtClean="0">
                <a:solidFill>
                  <a:prstClr val="black">
                    <a:tint val="75000"/>
                  </a:prstClr>
                </a:solidFill>
              </a:rPr>
              <a:pPr/>
              <a:t>‹#›</a:t>
            </a:fld>
            <a:endParaRPr lang="es-AR">
              <a:solidFill>
                <a:prstClr val="black">
                  <a:tint val="75000"/>
                </a:prstClr>
              </a:solidFill>
            </a:endParaRPr>
          </a:p>
        </p:txBody>
      </p:sp>
    </p:spTree>
    <p:extLst>
      <p:ext uri="{BB962C8B-B14F-4D97-AF65-F5344CB8AC3E}">
        <p14:creationId xmlns:p14="http://schemas.microsoft.com/office/powerpoint/2010/main" val="327265748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1141411" y="609600"/>
            <a:ext cx="9905999" cy="1905000"/>
          </a:xfrm>
        </p:spPr>
        <p:txBody>
          <a:bodyPr/>
          <a:lstStyle/>
          <a:p>
            <a:r>
              <a:rPr lang="en-US"/>
              <a:t>Click to edit Master title style</a:t>
            </a:r>
            <a:endParaRPr lang="en-US" dirty="0"/>
          </a:p>
        </p:txBody>
      </p:sp>
      <p:sp>
        <p:nvSpPr>
          <p:cNvPr id="19" name="Text Placeholder 2"/>
          <p:cNvSpPr>
            <a:spLocks noGrp="1"/>
          </p:cNvSpPr>
          <p:nvPr>
            <p:ph type="body" idx="1"/>
          </p:nvPr>
        </p:nvSpPr>
        <p:spPr>
          <a:xfrm>
            <a:off x="1141413" y="4404596"/>
            <a:ext cx="3195240"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0" name="Picture Placeholder 2"/>
          <p:cNvSpPr>
            <a:spLocks noGrp="1" noChangeAspect="1"/>
          </p:cNvSpPr>
          <p:nvPr>
            <p:ph type="pic" idx="15"/>
          </p:nvPr>
        </p:nvSpPr>
        <p:spPr>
          <a:xfrm>
            <a:off x="1141413" y="2666998"/>
            <a:ext cx="3195240"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en-US"/>
              <a:t>Click icon to add picture</a:t>
            </a:r>
            <a:endParaRPr lang="en-US" dirty="0"/>
          </a:p>
        </p:txBody>
      </p:sp>
      <p:sp>
        <p:nvSpPr>
          <p:cNvPr id="21" name="Text Placeholder 3"/>
          <p:cNvSpPr>
            <a:spLocks noGrp="1"/>
          </p:cNvSpPr>
          <p:nvPr>
            <p:ph type="body" sz="half" idx="18"/>
          </p:nvPr>
        </p:nvSpPr>
        <p:spPr>
          <a:xfrm>
            <a:off x="1141413" y="4980858"/>
            <a:ext cx="3195240" cy="81784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22" name="Text Placeholder 4"/>
          <p:cNvSpPr>
            <a:spLocks noGrp="1"/>
          </p:cNvSpPr>
          <p:nvPr>
            <p:ph type="body" sz="quarter" idx="3"/>
          </p:nvPr>
        </p:nvSpPr>
        <p:spPr>
          <a:xfrm>
            <a:off x="4489053" y="4404596"/>
            <a:ext cx="3200400"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3" name="Picture Placeholder 2"/>
          <p:cNvSpPr>
            <a:spLocks noGrp="1" noChangeAspect="1"/>
          </p:cNvSpPr>
          <p:nvPr>
            <p:ph type="pic" idx="21"/>
          </p:nvPr>
        </p:nvSpPr>
        <p:spPr>
          <a:xfrm>
            <a:off x="4489053" y="2666998"/>
            <a:ext cx="3198940"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en-US"/>
              <a:t>Click icon to add picture</a:t>
            </a:r>
            <a:endParaRPr lang="en-US" dirty="0"/>
          </a:p>
        </p:txBody>
      </p:sp>
      <p:sp>
        <p:nvSpPr>
          <p:cNvPr id="24" name="Text Placeholder 3"/>
          <p:cNvSpPr>
            <a:spLocks noGrp="1"/>
          </p:cNvSpPr>
          <p:nvPr>
            <p:ph type="body" sz="half" idx="19"/>
          </p:nvPr>
        </p:nvSpPr>
        <p:spPr>
          <a:xfrm>
            <a:off x="4487593" y="4980857"/>
            <a:ext cx="3200400" cy="81034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25" name="Text Placeholder 4"/>
          <p:cNvSpPr>
            <a:spLocks noGrp="1"/>
          </p:cNvSpPr>
          <p:nvPr>
            <p:ph type="body" sz="quarter" idx="13"/>
          </p:nvPr>
        </p:nvSpPr>
        <p:spPr>
          <a:xfrm>
            <a:off x="7852567" y="4404595"/>
            <a:ext cx="3190741"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6" name="Picture Placeholder 2"/>
          <p:cNvSpPr>
            <a:spLocks noGrp="1" noChangeAspect="1"/>
          </p:cNvSpPr>
          <p:nvPr>
            <p:ph type="pic" idx="22"/>
          </p:nvPr>
        </p:nvSpPr>
        <p:spPr>
          <a:xfrm>
            <a:off x="7852442" y="2666998"/>
            <a:ext cx="3194969"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en-US"/>
              <a:t>Click icon to add picture</a:t>
            </a:r>
            <a:endParaRPr lang="en-US" dirty="0"/>
          </a:p>
        </p:txBody>
      </p:sp>
      <p:sp>
        <p:nvSpPr>
          <p:cNvPr id="27" name="Text Placeholder 3"/>
          <p:cNvSpPr>
            <a:spLocks noGrp="1"/>
          </p:cNvSpPr>
          <p:nvPr>
            <p:ph type="body" sz="half" idx="20"/>
          </p:nvPr>
        </p:nvSpPr>
        <p:spPr>
          <a:xfrm>
            <a:off x="7852442" y="4980854"/>
            <a:ext cx="3194968" cy="810345"/>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3" name="Date Placeholder 2"/>
          <p:cNvSpPr>
            <a:spLocks noGrp="1"/>
          </p:cNvSpPr>
          <p:nvPr>
            <p:ph type="dt" sz="half" idx="10"/>
          </p:nvPr>
        </p:nvSpPr>
        <p:spPr/>
        <p:txBody>
          <a:bodyPr/>
          <a:lstStyle/>
          <a:p>
            <a:fld id="{11449F89-F2C4-4364-BA31-74F83425239A}" type="datetimeFigureOut">
              <a:rPr lang="es-AR" smtClean="0">
                <a:solidFill>
                  <a:prstClr val="black">
                    <a:tint val="75000"/>
                  </a:prstClr>
                </a:solidFill>
              </a:rPr>
              <a:pPr/>
              <a:t>31/3/2021</a:t>
            </a:fld>
            <a:endParaRPr lang="es-AR">
              <a:solidFill>
                <a:prstClr val="black">
                  <a:tint val="75000"/>
                </a:prstClr>
              </a:solidFill>
            </a:endParaRPr>
          </a:p>
        </p:txBody>
      </p:sp>
      <p:sp>
        <p:nvSpPr>
          <p:cNvPr id="4" name="Footer Placeholder 3"/>
          <p:cNvSpPr>
            <a:spLocks noGrp="1"/>
          </p:cNvSpPr>
          <p:nvPr>
            <p:ph type="ftr" sz="quarter" idx="11"/>
          </p:nvPr>
        </p:nvSpPr>
        <p:spPr/>
        <p:txBody>
          <a:bodyPr/>
          <a:lstStyle/>
          <a:p>
            <a:endParaRPr lang="es-AR">
              <a:solidFill>
                <a:prstClr val="black">
                  <a:tint val="75000"/>
                </a:prstClr>
              </a:solidFill>
            </a:endParaRPr>
          </a:p>
        </p:txBody>
      </p:sp>
      <p:sp>
        <p:nvSpPr>
          <p:cNvPr id="5" name="Slide Number Placeholder 4"/>
          <p:cNvSpPr>
            <a:spLocks noGrp="1"/>
          </p:cNvSpPr>
          <p:nvPr>
            <p:ph type="sldNum" sz="quarter" idx="12"/>
          </p:nvPr>
        </p:nvSpPr>
        <p:spPr/>
        <p:txBody>
          <a:bodyPr/>
          <a:lstStyle/>
          <a:p>
            <a:fld id="{08D59634-8413-4813-B2A2-B74DEAF5BC03}" type="slidenum">
              <a:rPr lang="es-AR" smtClean="0">
                <a:solidFill>
                  <a:prstClr val="black">
                    <a:tint val="75000"/>
                  </a:prstClr>
                </a:solidFill>
              </a:rPr>
              <a:pPr/>
              <a:t>‹#›</a:t>
            </a:fld>
            <a:endParaRPr lang="es-AR">
              <a:solidFill>
                <a:prstClr val="black">
                  <a:tint val="75000"/>
                </a:prstClr>
              </a:solidFill>
            </a:endParaRPr>
          </a:p>
        </p:txBody>
      </p:sp>
    </p:spTree>
    <p:extLst>
      <p:ext uri="{BB962C8B-B14F-4D97-AF65-F5344CB8AC3E}">
        <p14:creationId xmlns:p14="http://schemas.microsoft.com/office/powerpoint/2010/main" val="292082939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1449F89-F2C4-4364-BA31-74F83425239A}" type="datetimeFigureOut">
              <a:rPr lang="es-AR" smtClean="0">
                <a:solidFill>
                  <a:prstClr val="black">
                    <a:tint val="75000"/>
                  </a:prstClr>
                </a:solidFill>
              </a:rPr>
              <a:pPr/>
              <a:t>31/3/2021</a:t>
            </a:fld>
            <a:endParaRPr lang="es-AR">
              <a:solidFill>
                <a:prstClr val="black">
                  <a:tint val="75000"/>
                </a:prstClr>
              </a:solidFill>
            </a:endParaRPr>
          </a:p>
        </p:txBody>
      </p:sp>
      <p:sp>
        <p:nvSpPr>
          <p:cNvPr id="5" name="Footer Placeholder 4"/>
          <p:cNvSpPr>
            <a:spLocks noGrp="1"/>
          </p:cNvSpPr>
          <p:nvPr>
            <p:ph type="ftr" sz="quarter" idx="11"/>
          </p:nvPr>
        </p:nvSpPr>
        <p:spPr/>
        <p:txBody>
          <a:bodyPr/>
          <a:lstStyle/>
          <a:p>
            <a:endParaRPr lang="es-AR">
              <a:solidFill>
                <a:prstClr val="black">
                  <a:tint val="75000"/>
                </a:prstClr>
              </a:solidFill>
            </a:endParaRPr>
          </a:p>
        </p:txBody>
      </p:sp>
      <p:sp>
        <p:nvSpPr>
          <p:cNvPr id="6" name="Slide Number Placeholder 5"/>
          <p:cNvSpPr>
            <a:spLocks noGrp="1"/>
          </p:cNvSpPr>
          <p:nvPr>
            <p:ph type="sldNum" sz="quarter" idx="12"/>
          </p:nvPr>
        </p:nvSpPr>
        <p:spPr/>
        <p:txBody>
          <a:bodyPr/>
          <a:lstStyle/>
          <a:p>
            <a:fld id="{08D59634-8413-4813-B2A2-B74DEAF5BC03}" type="slidenum">
              <a:rPr lang="es-AR" smtClean="0">
                <a:solidFill>
                  <a:prstClr val="black">
                    <a:tint val="75000"/>
                  </a:prstClr>
                </a:solidFill>
              </a:rPr>
              <a:pPr/>
              <a:t>‹#›</a:t>
            </a:fld>
            <a:endParaRPr lang="es-AR">
              <a:solidFill>
                <a:prstClr val="black">
                  <a:tint val="75000"/>
                </a:prstClr>
              </a:solidFill>
            </a:endParaRPr>
          </a:p>
        </p:txBody>
      </p:sp>
    </p:spTree>
    <p:extLst>
      <p:ext uri="{BB962C8B-B14F-4D97-AF65-F5344CB8AC3E}">
        <p14:creationId xmlns:p14="http://schemas.microsoft.com/office/powerpoint/2010/main" val="396811334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042400" y="609599"/>
            <a:ext cx="2005011" cy="5181601"/>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141410" y="609599"/>
            <a:ext cx="7748590" cy="5181601"/>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1449F89-F2C4-4364-BA31-74F83425239A}" type="datetimeFigureOut">
              <a:rPr lang="es-AR" smtClean="0">
                <a:solidFill>
                  <a:prstClr val="black">
                    <a:tint val="75000"/>
                  </a:prstClr>
                </a:solidFill>
              </a:rPr>
              <a:pPr/>
              <a:t>31/3/2021</a:t>
            </a:fld>
            <a:endParaRPr lang="es-AR">
              <a:solidFill>
                <a:prstClr val="black">
                  <a:tint val="75000"/>
                </a:prstClr>
              </a:solidFill>
            </a:endParaRPr>
          </a:p>
        </p:txBody>
      </p:sp>
      <p:sp>
        <p:nvSpPr>
          <p:cNvPr id="5" name="Footer Placeholder 4"/>
          <p:cNvSpPr>
            <a:spLocks noGrp="1"/>
          </p:cNvSpPr>
          <p:nvPr>
            <p:ph type="ftr" sz="quarter" idx="11"/>
          </p:nvPr>
        </p:nvSpPr>
        <p:spPr/>
        <p:txBody>
          <a:bodyPr/>
          <a:lstStyle/>
          <a:p>
            <a:endParaRPr lang="es-AR">
              <a:solidFill>
                <a:prstClr val="black">
                  <a:tint val="75000"/>
                </a:prstClr>
              </a:solidFill>
            </a:endParaRPr>
          </a:p>
        </p:txBody>
      </p:sp>
      <p:sp>
        <p:nvSpPr>
          <p:cNvPr id="6" name="Slide Number Placeholder 5"/>
          <p:cNvSpPr>
            <a:spLocks noGrp="1"/>
          </p:cNvSpPr>
          <p:nvPr>
            <p:ph type="sldNum" sz="quarter" idx="12"/>
          </p:nvPr>
        </p:nvSpPr>
        <p:spPr/>
        <p:txBody>
          <a:bodyPr/>
          <a:lstStyle/>
          <a:p>
            <a:fld id="{08D59634-8413-4813-B2A2-B74DEAF5BC03}" type="slidenum">
              <a:rPr lang="es-AR" smtClean="0">
                <a:solidFill>
                  <a:prstClr val="black">
                    <a:tint val="75000"/>
                  </a:prstClr>
                </a:solidFill>
              </a:rPr>
              <a:pPr/>
              <a:t>‹#›</a:t>
            </a:fld>
            <a:endParaRPr lang="es-AR">
              <a:solidFill>
                <a:prstClr val="black">
                  <a:tint val="75000"/>
                </a:prstClr>
              </a:solidFill>
            </a:endParaRPr>
          </a:p>
        </p:txBody>
      </p:sp>
    </p:spTree>
    <p:extLst>
      <p:ext uri="{BB962C8B-B14F-4D97-AF65-F5344CB8AC3E}">
        <p14:creationId xmlns:p14="http://schemas.microsoft.com/office/powerpoint/2010/main" val="42395249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1449F89-F2C4-4364-BA31-74F83425239A}" type="datetimeFigureOut">
              <a:rPr lang="es-AR" smtClean="0">
                <a:solidFill>
                  <a:prstClr val="black">
                    <a:tint val="75000"/>
                  </a:prstClr>
                </a:solidFill>
              </a:rPr>
              <a:pPr/>
              <a:t>31/3/2021</a:t>
            </a:fld>
            <a:endParaRPr lang="es-AR">
              <a:solidFill>
                <a:prstClr val="black">
                  <a:tint val="75000"/>
                </a:prstClr>
              </a:solidFill>
            </a:endParaRPr>
          </a:p>
        </p:txBody>
      </p:sp>
      <p:sp>
        <p:nvSpPr>
          <p:cNvPr id="5" name="Footer Placeholder 4"/>
          <p:cNvSpPr>
            <a:spLocks noGrp="1"/>
          </p:cNvSpPr>
          <p:nvPr>
            <p:ph type="ftr" sz="quarter" idx="11"/>
          </p:nvPr>
        </p:nvSpPr>
        <p:spPr/>
        <p:txBody>
          <a:bodyPr/>
          <a:lstStyle/>
          <a:p>
            <a:endParaRPr lang="es-AR">
              <a:solidFill>
                <a:prstClr val="black">
                  <a:tint val="75000"/>
                </a:prstClr>
              </a:solidFill>
            </a:endParaRPr>
          </a:p>
        </p:txBody>
      </p:sp>
      <p:sp>
        <p:nvSpPr>
          <p:cNvPr id="6" name="Slide Number Placeholder 5"/>
          <p:cNvSpPr>
            <a:spLocks noGrp="1"/>
          </p:cNvSpPr>
          <p:nvPr>
            <p:ph type="sldNum" sz="quarter" idx="12"/>
          </p:nvPr>
        </p:nvSpPr>
        <p:spPr/>
        <p:txBody>
          <a:bodyPr/>
          <a:lstStyle/>
          <a:p>
            <a:fld id="{08D59634-8413-4813-B2A2-B74DEAF5BC03}" type="slidenum">
              <a:rPr lang="es-AR" smtClean="0">
                <a:solidFill>
                  <a:prstClr val="black">
                    <a:tint val="75000"/>
                  </a:prstClr>
                </a:solidFill>
              </a:rPr>
              <a:pPr/>
              <a:t>‹#›</a:t>
            </a:fld>
            <a:endParaRPr lang="es-AR">
              <a:solidFill>
                <a:prstClr val="black">
                  <a:tint val="75000"/>
                </a:prstClr>
              </a:solidFill>
            </a:endParaRPr>
          </a:p>
        </p:txBody>
      </p:sp>
    </p:spTree>
    <p:extLst>
      <p:ext uri="{BB962C8B-B14F-4D97-AF65-F5344CB8AC3E}">
        <p14:creationId xmlns:p14="http://schemas.microsoft.com/office/powerpoint/2010/main" val="40920566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41411" y="1419226"/>
            <a:ext cx="9906000" cy="2852737"/>
          </a:xfrm>
        </p:spPr>
        <p:txBody>
          <a:bodyPr anchor="b">
            <a:normAutofit/>
          </a:bodyPr>
          <a:lstStyle>
            <a:lvl1pPr>
              <a:defRPr sz="3600"/>
            </a:lvl1pPr>
          </a:lstStyle>
          <a:p>
            <a:r>
              <a:rPr lang="en-US"/>
              <a:t>Click to edit Master title style</a:t>
            </a:r>
            <a:endParaRPr lang="en-US" dirty="0"/>
          </a:p>
        </p:txBody>
      </p:sp>
      <p:sp>
        <p:nvSpPr>
          <p:cNvPr id="3" name="Text Placeholder 2"/>
          <p:cNvSpPr>
            <a:spLocks noGrp="1"/>
          </p:cNvSpPr>
          <p:nvPr>
            <p:ph type="body" idx="1"/>
          </p:nvPr>
        </p:nvSpPr>
        <p:spPr>
          <a:xfrm>
            <a:off x="1141411" y="4424362"/>
            <a:ext cx="9906000" cy="1374776"/>
          </a:xfrm>
        </p:spPr>
        <p:txBody>
          <a:bodyPr>
            <a:normAutofit/>
          </a:bodyPr>
          <a:lstStyle>
            <a:lvl1pPr marL="0" indent="0">
              <a:buNone/>
              <a:defRPr sz="1800" cap="all" baseline="0">
                <a:solidFill>
                  <a:schemeClr val="tx1">
                    <a:tint val="75000"/>
                  </a:schemeClr>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11449F89-F2C4-4364-BA31-74F83425239A}" type="datetimeFigureOut">
              <a:rPr lang="es-AR" smtClean="0">
                <a:solidFill>
                  <a:prstClr val="black">
                    <a:tint val="75000"/>
                  </a:prstClr>
                </a:solidFill>
              </a:rPr>
              <a:pPr/>
              <a:t>31/3/2021</a:t>
            </a:fld>
            <a:endParaRPr lang="es-AR">
              <a:solidFill>
                <a:prstClr val="black">
                  <a:tint val="75000"/>
                </a:prstClr>
              </a:solidFill>
            </a:endParaRPr>
          </a:p>
        </p:txBody>
      </p:sp>
      <p:sp>
        <p:nvSpPr>
          <p:cNvPr id="5" name="Footer Placeholder 4"/>
          <p:cNvSpPr>
            <a:spLocks noGrp="1"/>
          </p:cNvSpPr>
          <p:nvPr>
            <p:ph type="ftr" sz="quarter" idx="11"/>
          </p:nvPr>
        </p:nvSpPr>
        <p:spPr/>
        <p:txBody>
          <a:bodyPr/>
          <a:lstStyle/>
          <a:p>
            <a:endParaRPr lang="es-AR">
              <a:solidFill>
                <a:prstClr val="black">
                  <a:tint val="75000"/>
                </a:prstClr>
              </a:solidFill>
            </a:endParaRPr>
          </a:p>
        </p:txBody>
      </p:sp>
      <p:sp>
        <p:nvSpPr>
          <p:cNvPr id="6" name="Slide Number Placeholder 5"/>
          <p:cNvSpPr>
            <a:spLocks noGrp="1"/>
          </p:cNvSpPr>
          <p:nvPr>
            <p:ph type="sldNum" sz="quarter" idx="12"/>
          </p:nvPr>
        </p:nvSpPr>
        <p:spPr/>
        <p:txBody>
          <a:bodyPr/>
          <a:lstStyle/>
          <a:p>
            <a:fld id="{08D59634-8413-4813-B2A2-B74DEAF5BC03}" type="slidenum">
              <a:rPr lang="es-AR" smtClean="0">
                <a:solidFill>
                  <a:prstClr val="black">
                    <a:tint val="75000"/>
                  </a:prstClr>
                </a:solidFill>
              </a:rPr>
              <a:pPr/>
              <a:t>‹#›</a:t>
            </a:fld>
            <a:endParaRPr lang="es-AR">
              <a:solidFill>
                <a:prstClr val="black">
                  <a:tint val="75000"/>
                </a:prstClr>
              </a:solidFill>
            </a:endParaRPr>
          </a:p>
        </p:txBody>
      </p:sp>
    </p:spTree>
    <p:extLst>
      <p:ext uri="{BB962C8B-B14F-4D97-AF65-F5344CB8AC3E}">
        <p14:creationId xmlns:p14="http://schemas.microsoft.com/office/powerpoint/2010/main" val="16571657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41410" y="2249486"/>
            <a:ext cx="4878389" cy="3541714"/>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2249486"/>
            <a:ext cx="4875211" cy="3541714"/>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11449F89-F2C4-4364-BA31-74F83425239A}" type="datetimeFigureOut">
              <a:rPr lang="es-AR" smtClean="0">
                <a:solidFill>
                  <a:prstClr val="black">
                    <a:tint val="75000"/>
                  </a:prstClr>
                </a:solidFill>
              </a:rPr>
              <a:pPr/>
              <a:t>31/3/2021</a:t>
            </a:fld>
            <a:endParaRPr lang="es-AR">
              <a:solidFill>
                <a:prstClr val="black">
                  <a:tint val="75000"/>
                </a:prstClr>
              </a:solidFill>
            </a:endParaRPr>
          </a:p>
        </p:txBody>
      </p:sp>
      <p:sp>
        <p:nvSpPr>
          <p:cNvPr id="6" name="Footer Placeholder 5"/>
          <p:cNvSpPr>
            <a:spLocks noGrp="1"/>
          </p:cNvSpPr>
          <p:nvPr>
            <p:ph type="ftr" sz="quarter" idx="11"/>
          </p:nvPr>
        </p:nvSpPr>
        <p:spPr/>
        <p:txBody>
          <a:bodyPr/>
          <a:lstStyle/>
          <a:p>
            <a:endParaRPr lang="es-AR">
              <a:solidFill>
                <a:prstClr val="black">
                  <a:tint val="75000"/>
                </a:prstClr>
              </a:solidFill>
            </a:endParaRPr>
          </a:p>
        </p:txBody>
      </p:sp>
      <p:sp>
        <p:nvSpPr>
          <p:cNvPr id="7" name="Slide Number Placeholder 6"/>
          <p:cNvSpPr>
            <a:spLocks noGrp="1"/>
          </p:cNvSpPr>
          <p:nvPr>
            <p:ph type="sldNum" sz="quarter" idx="12"/>
          </p:nvPr>
        </p:nvSpPr>
        <p:spPr/>
        <p:txBody>
          <a:bodyPr/>
          <a:lstStyle/>
          <a:p>
            <a:fld id="{08D59634-8413-4813-B2A2-B74DEAF5BC03}" type="slidenum">
              <a:rPr lang="es-AR" smtClean="0">
                <a:solidFill>
                  <a:prstClr val="black">
                    <a:tint val="75000"/>
                  </a:prstClr>
                </a:solidFill>
              </a:rPr>
              <a:pPr/>
              <a:t>‹#›</a:t>
            </a:fld>
            <a:endParaRPr lang="es-AR">
              <a:solidFill>
                <a:prstClr val="black">
                  <a:tint val="75000"/>
                </a:prstClr>
              </a:solidFill>
            </a:endParaRPr>
          </a:p>
        </p:txBody>
      </p:sp>
    </p:spTree>
    <p:extLst>
      <p:ext uri="{BB962C8B-B14F-4D97-AF65-F5344CB8AC3E}">
        <p14:creationId xmlns:p14="http://schemas.microsoft.com/office/powerpoint/2010/main" val="23940177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141411" y="619126"/>
            <a:ext cx="9906000" cy="1477961"/>
          </a:xfrm>
        </p:spPr>
        <p:txBody>
          <a:bodyPr/>
          <a:lstStyle/>
          <a:p>
            <a:r>
              <a:rPr lang="en-US"/>
              <a:t>Click to edit Master title style</a:t>
            </a:r>
            <a:endParaRPr lang="en-US" dirty="0"/>
          </a:p>
        </p:txBody>
      </p:sp>
      <p:sp>
        <p:nvSpPr>
          <p:cNvPr id="3" name="Text Placeholder 2"/>
          <p:cNvSpPr>
            <a:spLocks noGrp="1"/>
          </p:cNvSpPr>
          <p:nvPr>
            <p:ph type="body" idx="1"/>
          </p:nvPr>
        </p:nvSpPr>
        <p:spPr>
          <a:xfrm>
            <a:off x="1370019" y="2249486"/>
            <a:ext cx="4649783" cy="823912"/>
          </a:xfrm>
        </p:spPr>
        <p:txBody>
          <a:bodyPr anchor="b"/>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141410" y="3073397"/>
            <a:ext cx="4878391" cy="2717801"/>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400808" y="2249485"/>
            <a:ext cx="4646602" cy="823912"/>
          </a:xfrm>
        </p:spPr>
        <p:txBody>
          <a:bodyPr anchor="b"/>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3073397"/>
            <a:ext cx="4875210" cy="2717801"/>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11449F89-F2C4-4364-BA31-74F83425239A}" type="datetimeFigureOut">
              <a:rPr lang="es-AR" smtClean="0">
                <a:solidFill>
                  <a:prstClr val="black">
                    <a:tint val="75000"/>
                  </a:prstClr>
                </a:solidFill>
              </a:rPr>
              <a:pPr/>
              <a:t>31/3/2021</a:t>
            </a:fld>
            <a:endParaRPr lang="es-AR">
              <a:solidFill>
                <a:prstClr val="black">
                  <a:tint val="75000"/>
                </a:prstClr>
              </a:solidFill>
            </a:endParaRPr>
          </a:p>
        </p:txBody>
      </p:sp>
      <p:sp>
        <p:nvSpPr>
          <p:cNvPr id="8" name="Footer Placeholder 7"/>
          <p:cNvSpPr>
            <a:spLocks noGrp="1"/>
          </p:cNvSpPr>
          <p:nvPr>
            <p:ph type="ftr" sz="quarter" idx="11"/>
          </p:nvPr>
        </p:nvSpPr>
        <p:spPr/>
        <p:txBody>
          <a:bodyPr/>
          <a:lstStyle/>
          <a:p>
            <a:endParaRPr lang="es-AR">
              <a:solidFill>
                <a:prstClr val="black">
                  <a:tint val="75000"/>
                </a:prstClr>
              </a:solidFill>
            </a:endParaRPr>
          </a:p>
        </p:txBody>
      </p:sp>
      <p:sp>
        <p:nvSpPr>
          <p:cNvPr id="9" name="Slide Number Placeholder 8"/>
          <p:cNvSpPr>
            <a:spLocks noGrp="1"/>
          </p:cNvSpPr>
          <p:nvPr>
            <p:ph type="sldNum" sz="quarter" idx="12"/>
          </p:nvPr>
        </p:nvSpPr>
        <p:spPr/>
        <p:txBody>
          <a:bodyPr/>
          <a:lstStyle/>
          <a:p>
            <a:fld id="{08D59634-8413-4813-B2A2-B74DEAF5BC03}" type="slidenum">
              <a:rPr lang="es-AR" smtClean="0">
                <a:solidFill>
                  <a:prstClr val="black">
                    <a:tint val="75000"/>
                  </a:prstClr>
                </a:solidFill>
              </a:rPr>
              <a:pPr/>
              <a:t>‹#›</a:t>
            </a:fld>
            <a:endParaRPr lang="es-AR">
              <a:solidFill>
                <a:prstClr val="black">
                  <a:tint val="75000"/>
                </a:prstClr>
              </a:solidFill>
            </a:endParaRPr>
          </a:p>
        </p:txBody>
      </p:sp>
    </p:spTree>
    <p:extLst>
      <p:ext uri="{BB962C8B-B14F-4D97-AF65-F5344CB8AC3E}">
        <p14:creationId xmlns:p14="http://schemas.microsoft.com/office/powerpoint/2010/main" val="27174214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11449F89-F2C4-4364-BA31-74F83425239A}" type="datetimeFigureOut">
              <a:rPr lang="es-AR" smtClean="0">
                <a:solidFill>
                  <a:prstClr val="black">
                    <a:tint val="75000"/>
                  </a:prstClr>
                </a:solidFill>
              </a:rPr>
              <a:pPr/>
              <a:t>31/3/2021</a:t>
            </a:fld>
            <a:endParaRPr lang="es-AR">
              <a:solidFill>
                <a:prstClr val="black">
                  <a:tint val="75000"/>
                </a:prstClr>
              </a:solidFill>
            </a:endParaRPr>
          </a:p>
        </p:txBody>
      </p:sp>
      <p:sp>
        <p:nvSpPr>
          <p:cNvPr id="4" name="Footer Placeholder 3"/>
          <p:cNvSpPr>
            <a:spLocks noGrp="1"/>
          </p:cNvSpPr>
          <p:nvPr>
            <p:ph type="ftr" sz="quarter" idx="11"/>
          </p:nvPr>
        </p:nvSpPr>
        <p:spPr/>
        <p:txBody>
          <a:bodyPr/>
          <a:lstStyle/>
          <a:p>
            <a:endParaRPr lang="es-AR">
              <a:solidFill>
                <a:prstClr val="black">
                  <a:tint val="75000"/>
                </a:prstClr>
              </a:solidFill>
            </a:endParaRPr>
          </a:p>
        </p:txBody>
      </p:sp>
      <p:sp>
        <p:nvSpPr>
          <p:cNvPr id="5" name="Slide Number Placeholder 4"/>
          <p:cNvSpPr>
            <a:spLocks noGrp="1"/>
          </p:cNvSpPr>
          <p:nvPr>
            <p:ph type="sldNum" sz="quarter" idx="12"/>
          </p:nvPr>
        </p:nvSpPr>
        <p:spPr/>
        <p:txBody>
          <a:bodyPr/>
          <a:lstStyle/>
          <a:p>
            <a:fld id="{08D59634-8413-4813-B2A2-B74DEAF5BC03}" type="slidenum">
              <a:rPr lang="es-AR" smtClean="0">
                <a:solidFill>
                  <a:prstClr val="black">
                    <a:tint val="75000"/>
                  </a:prstClr>
                </a:solidFill>
              </a:rPr>
              <a:pPr/>
              <a:t>‹#›</a:t>
            </a:fld>
            <a:endParaRPr lang="es-AR">
              <a:solidFill>
                <a:prstClr val="black">
                  <a:tint val="75000"/>
                </a:prstClr>
              </a:solidFill>
            </a:endParaRPr>
          </a:p>
        </p:txBody>
      </p:sp>
    </p:spTree>
    <p:extLst>
      <p:ext uri="{BB962C8B-B14F-4D97-AF65-F5344CB8AC3E}">
        <p14:creationId xmlns:p14="http://schemas.microsoft.com/office/powerpoint/2010/main" val="42023092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1449F89-F2C4-4364-BA31-74F83425239A}" type="datetimeFigureOut">
              <a:rPr lang="es-AR" smtClean="0">
                <a:solidFill>
                  <a:prstClr val="black">
                    <a:tint val="75000"/>
                  </a:prstClr>
                </a:solidFill>
              </a:rPr>
              <a:pPr/>
              <a:t>31/3/2021</a:t>
            </a:fld>
            <a:endParaRPr lang="es-AR">
              <a:solidFill>
                <a:prstClr val="black">
                  <a:tint val="75000"/>
                </a:prstClr>
              </a:solidFill>
            </a:endParaRPr>
          </a:p>
        </p:txBody>
      </p:sp>
      <p:sp>
        <p:nvSpPr>
          <p:cNvPr id="3" name="Footer Placeholder 2"/>
          <p:cNvSpPr>
            <a:spLocks noGrp="1"/>
          </p:cNvSpPr>
          <p:nvPr>
            <p:ph type="ftr" sz="quarter" idx="11"/>
          </p:nvPr>
        </p:nvSpPr>
        <p:spPr/>
        <p:txBody>
          <a:bodyPr/>
          <a:lstStyle/>
          <a:p>
            <a:endParaRPr lang="es-AR">
              <a:solidFill>
                <a:prstClr val="black">
                  <a:tint val="75000"/>
                </a:prstClr>
              </a:solidFill>
            </a:endParaRPr>
          </a:p>
        </p:txBody>
      </p:sp>
      <p:sp>
        <p:nvSpPr>
          <p:cNvPr id="4" name="Slide Number Placeholder 3"/>
          <p:cNvSpPr>
            <a:spLocks noGrp="1"/>
          </p:cNvSpPr>
          <p:nvPr>
            <p:ph type="sldNum" sz="quarter" idx="12"/>
          </p:nvPr>
        </p:nvSpPr>
        <p:spPr/>
        <p:txBody>
          <a:bodyPr/>
          <a:lstStyle/>
          <a:p>
            <a:fld id="{08D59634-8413-4813-B2A2-B74DEAF5BC03}" type="slidenum">
              <a:rPr lang="es-AR" smtClean="0">
                <a:solidFill>
                  <a:prstClr val="black">
                    <a:tint val="75000"/>
                  </a:prstClr>
                </a:solidFill>
              </a:rPr>
              <a:pPr/>
              <a:t>‹#›</a:t>
            </a:fld>
            <a:endParaRPr lang="es-AR">
              <a:solidFill>
                <a:prstClr val="black">
                  <a:tint val="75000"/>
                </a:prstClr>
              </a:solidFill>
            </a:endParaRPr>
          </a:p>
        </p:txBody>
      </p:sp>
    </p:spTree>
    <p:extLst>
      <p:ext uri="{BB962C8B-B14F-4D97-AF65-F5344CB8AC3E}">
        <p14:creationId xmlns:p14="http://schemas.microsoft.com/office/powerpoint/2010/main" val="323055895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6705" y="609601"/>
            <a:ext cx="3856037" cy="1639884"/>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56200" y="592666"/>
            <a:ext cx="5891209" cy="5198534"/>
          </a:xfrm>
        </p:spPr>
        <p:txBody>
          <a:bodyPr anchor="ct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46705" y="2249486"/>
            <a:ext cx="3856037" cy="354171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11449F89-F2C4-4364-BA31-74F83425239A}" type="datetimeFigureOut">
              <a:rPr lang="es-AR" smtClean="0">
                <a:solidFill>
                  <a:prstClr val="black">
                    <a:tint val="75000"/>
                  </a:prstClr>
                </a:solidFill>
              </a:rPr>
              <a:pPr/>
              <a:t>31/3/2021</a:t>
            </a:fld>
            <a:endParaRPr lang="es-AR">
              <a:solidFill>
                <a:prstClr val="black">
                  <a:tint val="75000"/>
                </a:prstClr>
              </a:solidFill>
            </a:endParaRPr>
          </a:p>
        </p:txBody>
      </p:sp>
      <p:sp>
        <p:nvSpPr>
          <p:cNvPr id="6" name="Footer Placeholder 5"/>
          <p:cNvSpPr>
            <a:spLocks noGrp="1"/>
          </p:cNvSpPr>
          <p:nvPr>
            <p:ph type="ftr" sz="quarter" idx="11"/>
          </p:nvPr>
        </p:nvSpPr>
        <p:spPr/>
        <p:txBody>
          <a:bodyPr/>
          <a:lstStyle/>
          <a:p>
            <a:endParaRPr lang="es-AR">
              <a:solidFill>
                <a:prstClr val="black">
                  <a:tint val="75000"/>
                </a:prstClr>
              </a:solidFill>
            </a:endParaRPr>
          </a:p>
        </p:txBody>
      </p:sp>
      <p:sp>
        <p:nvSpPr>
          <p:cNvPr id="7" name="Slide Number Placeholder 6"/>
          <p:cNvSpPr>
            <a:spLocks noGrp="1"/>
          </p:cNvSpPr>
          <p:nvPr>
            <p:ph type="sldNum" sz="quarter" idx="12"/>
          </p:nvPr>
        </p:nvSpPr>
        <p:spPr/>
        <p:txBody>
          <a:bodyPr/>
          <a:lstStyle/>
          <a:p>
            <a:fld id="{08D59634-8413-4813-B2A2-B74DEAF5BC03}" type="slidenum">
              <a:rPr lang="es-AR" smtClean="0">
                <a:solidFill>
                  <a:prstClr val="black">
                    <a:tint val="75000"/>
                  </a:prstClr>
                </a:solidFill>
              </a:rPr>
              <a:pPr/>
              <a:t>‹#›</a:t>
            </a:fld>
            <a:endParaRPr lang="es-AR">
              <a:solidFill>
                <a:prstClr val="black">
                  <a:tint val="75000"/>
                </a:prstClr>
              </a:solidFill>
            </a:endParaRPr>
          </a:p>
        </p:txBody>
      </p:sp>
    </p:spTree>
    <p:extLst>
      <p:ext uri="{BB962C8B-B14F-4D97-AF65-F5344CB8AC3E}">
        <p14:creationId xmlns:p14="http://schemas.microsoft.com/office/powerpoint/2010/main" val="387639497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1413" y="609600"/>
            <a:ext cx="5934508" cy="1639886"/>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7380721" y="609601"/>
            <a:ext cx="3666690" cy="5181599"/>
          </a:xfrm>
          <a:prstGeom prst="round2DiagRect">
            <a:avLst>
              <a:gd name="adj1" fmla="val 5608"/>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141410" y="2249486"/>
            <a:ext cx="5934511" cy="354171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11449F89-F2C4-4364-BA31-74F83425239A}" type="datetimeFigureOut">
              <a:rPr lang="es-AR" smtClean="0">
                <a:solidFill>
                  <a:prstClr val="black">
                    <a:tint val="75000"/>
                  </a:prstClr>
                </a:solidFill>
              </a:rPr>
              <a:pPr/>
              <a:t>31/3/2021</a:t>
            </a:fld>
            <a:endParaRPr lang="es-AR">
              <a:solidFill>
                <a:prstClr val="black">
                  <a:tint val="75000"/>
                </a:prstClr>
              </a:solidFill>
            </a:endParaRPr>
          </a:p>
        </p:txBody>
      </p:sp>
      <p:sp>
        <p:nvSpPr>
          <p:cNvPr id="6" name="Footer Placeholder 5"/>
          <p:cNvSpPr>
            <a:spLocks noGrp="1"/>
          </p:cNvSpPr>
          <p:nvPr>
            <p:ph type="ftr" sz="quarter" idx="11"/>
          </p:nvPr>
        </p:nvSpPr>
        <p:spPr/>
        <p:txBody>
          <a:bodyPr/>
          <a:lstStyle/>
          <a:p>
            <a:endParaRPr lang="es-AR">
              <a:solidFill>
                <a:prstClr val="black">
                  <a:tint val="75000"/>
                </a:prstClr>
              </a:solidFill>
            </a:endParaRPr>
          </a:p>
        </p:txBody>
      </p:sp>
      <p:sp>
        <p:nvSpPr>
          <p:cNvPr id="7" name="Slide Number Placeholder 6"/>
          <p:cNvSpPr>
            <a:spLocks noGrp="1"/>
          </p:cNvSpPr>
          <p:nvPr>
            <p:ph type="sldNum" sz="quarter" idx="12"/>
          </p:nvPr>
        </p:nvSpPr>
        <p:spPr/>
        <p:txBody>
          <a:bodyPr/>
          <a:lstStyle/>
          <a:p>
            <a:fld id="{08D59634-8413-4813-B2A2-B74DEAF5BC03}" type="slidenum">
              <a:rPr lang="es-AR" smtClean="0">
                <a:solidFill>
                  <a:prstClr val="black">
                    <a:tint val="75000"/>
                  </a:prstClr>
                </a:solidFill>
              </a:rPr>
              <a:pPr/>
              <a:t>‹#›</a:t>
            </a:fld>
            <a:endParaRPr lang="es-AR">
              <a:solidFill>
                <a:prstClr val="black">
                  <a:tint val="75000"/>
                </a:prstClr>
              </a:solidFill>
            </a:endParaRPr>
          </a:p>
        </p:txBody>
      </p:sp>
    </p:spTree>
    <p:extLst>
      <p:ext uri="{BB962C8B-B14F-4D97-AF65-F5344CB8AC3E}">
        <p14:creationId xmlns:p14="http://schemas.microsoft.com/office/powerpoint/2010/main" val="9891997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bg2">
                <a:tint val="98000"/>
                <a:hueMod val="94000"/>
                <a:satMod val="148000"/>
                <a:lumMod val="150000"/>
              </a:schemeClr>
            </a:gs>
            <a:gs pos="100000">
              <a:schemeClr val="bg2">
                <a:shade val="92000"/>
                <a:hueMod val="104000"/>
                <a:satMod val="140000"/>
                <a:lumMod val="68000"/>
              </a:schemeClr>
            </a:gs>
          </a:gsLst>
          <a:lin ang="5040000" scaled="0"/>
          <a:tileRect/>
        </a:gradFill>
        <a:effectLst/>
      </p:bgPr>
    </p:bg>
    <p:spTree>
      <p:nvGrpSpPr>
        <p:cNvPr id="1" name=""/>
        <p:cNvGrpSpPr/>
        <p:nvPr/>
      </p:nvGrpSpPr>
      <p:grpSpPr>
        <a:xfrm>
          <a:off x="0" y="0"/>
          <a:ext cx="0" cy="0"/>
          <a:chOff x="0" y="0"/>
          <a:chExt cx="0" cy="0"/>
        </a:xfrm>
      </p:grpSpPr>
      <p:pic>
        <p:nvPicPr>
          <p:cNvPr id="7" name="Picture 2" descr="\\DROBO-FS\QuickDrops\JB\PPTX NG\Droplets\LightingOverlay.png"/>
          <p:cNvPicPr>
            <a:picLocks noChangeAspect="1" noChangeArrowheads="1"/>
          </p:cNvPicPr>
          <p:nvPr/>
        </p:nvPicPr>
        <p:blipFill>
          <a:blip r:embed="rId19">
            <a:alphaModFix amt="30000"/>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 xmlns:a14="http://schemas.microsoft.com/office/drawing/2010/main">
                <a:solidFill>
                  <a:srgbClr val="FFFFFF"/>
                </a:solidFill>
              </a14:hiddenFill>
            </a:ext>
          </a:extLst>
        </p:spPr>
      </p:pic>
      <p:grpSp>
        <p:nvGrpSpPr>
          <p:cNvPr id="8" name="Group 7"/>
          <p:cNvGrpSpPr/>
          <p:nvPr/>
        </p:nvGrpSpPr>
        <p:grpSpPr>
          <a:xfrm>
            <a:off x="-14288" y="0"/>
            <a:ext cx="12053888" cy="6858001"/>
            <a:chOff x="-14288" y="0"/>
            <a:chExt cx="12053888" cy="6858001"/>
          </a:xfrm>
        </p:grpSpPr>
        <p:grpSp>
          <p:nvGrpSpPr>
            <p:cNvPr id="9" name="Group 8"/>
            <p:cNvGrpSpPr/>
            <p:nvPr/>
          </p:nvGrpSpPr>
          <p:grpSpPr>
            <a:xfrm>
              <a:off x="-14288" y="0"/>
              <a:ext cx="1220788" cy="6858001"/>
              <a:chOff x="-14288" y="0"/>
              <a:chExt cx="1220788" cy="6858001"/>
            </a:xfrm>
            <a:gradFill flip="none" rotWithShape="1">
              <a:gsLst>
                <a:gs pos="0">
                  <a:schemeClr val="tx2"/>
                </a:gs>
                <a:gs pos="100000">
                  <a:schemeClr val="bg2">
                    <a:lumMod val="60000"/>
                    <a:lumOff val="40000"/>
                  </a:schemeClr>
                </a:gs>
              </a:gsLst>
              <a:lin ang="5400000" scaled="0"/>
              <a:tileRect/>
            </a:gradFill>
          </p:grpSpPr>
          <p:sp>
            <p:nvSpPr>
              <p:cNvPr id="21" name="Rectangle 5"/>
              <p:cNvSpPr>
                <a:spLocks noChangeArrowheads="1"/>
              </p:cNvSpPr>
              <p:nvPr/>
            </p:nvSpPr>
            <p:spPr bwMode="auto">
              <a:xfrm>
                <a:off x="114300" y="4763"/>
                <a:ext cx="23813" cy="2181225"/>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22" name="Freeform 6"/>
              <p:cNvSpPr>
                <a:spLocks noEditPoints="1"/>
              </p:cNvSpPr>
              <p:nvPr/>
            </p:nvSpPr>
            <p:spPr bwMode="auto">
              <a:xfrm>
                <a:off x="33337"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3" name="Freeform 7"/>
              <p:cNvSpPr>
                <a:spLocks noEditPoints="1"/>
              </p:cNvSpPr>
              <p:nvPr/>
            </p:nvSpPr>
            <p:spPr bwMode="auto">
              <a:xfrm>
                <a:off x="28575"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4" name="Freeform 8"/>
              <p:cNvSpPr/>
              <p:nvPr/>
            </p:nvSpPr>
            <p:spPr bwMode="auto">
              <a:xfrm>
                <a:off x="200025" y="4763"/>
                <a:ext cx="369888" cy="1811338"/>
              </a:xfrm>
              <a:custGeom>
                <a:avLst/>
                <a:gdLst/>
                <a:ahLst/>
                <a:cxnLst/>
                <a:rect l="0" t="0" r="r" b="b"/>
                <a:pathLst>
                  <a:path w="233" h="1141">
                    <a:moveTo>
                      <a:pt x="218" y="1141"/>
                    </a:moveTo>
                    <a:lnTo>
                      <a:pt x="0" y="626"/>
                    </a:lnTo>
                    <a:lnTo>
                      <a:pt x="0" y="0"/>
                    </a:lnTo>
                    <a:lnTo>
                      <a:pt x="15" y="0"/>
                    </a:lnTo>
                    <a:lnTo>
                      <a:pt x="15" y="623"/>
                    </a:lnTo>
                    <a:lnTo>
                      <a:pt x="233" y="1135"/>
                    </a:lnTo>
                    <a:lnTo>
                      <a:pt x="218" y="1141"/>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5" name="Freeform 9"/>
              <p:cNvSpPr>
                <a:spLocks noEditPoints="1"/>
              </p:cNvSpPr>
              <p:nvPr/>
            </p:nvSpPr>
            <p:spPr bwMode="auto">
              <a:xfrm>
                <a:off x="503237" y="1801813"/>
                <a:ext cx="190500" cy="188913"/>
              </a:xfrm>
              <a:custGeom>
                <a:avLst/>
                <a:gdLst/>
                <a:ahLst/>
                <a:cxnLst/>
                <a:rect l="0" t="0" r="r" b="b"/>
                <a:pathLst>
                  <a:path w="40" h="40">
                    <a:moveTo>
                      <a:pt x="20" y="40"/>
                    </a:moveTo>
                    <a:cubicBezTo>
                      <a:pt x="9" y="40"/>
                      <a:pt x="0" y="31"/>
                      <a:pt x="0" y="20"/>
                    </a:cubicBezTo>
                    <a:cubicBezTo>
                      <a:pt x="0" y="9"/>
                      <a:pt x="9" y="0"/>
                      <a:pt x="20" y="0"/>
                    </a:cubicBezTo>
                    <a:cubicBezTo>
                      <a:pt x="33" y="0"/>
                      <a:pt x="40" y="6"/>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9"/>
                      <a:pt x="31"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6" name="Freeform 10"/>
              <p:cNvSpPr/>
              <p:nvPr/>
            </p:nvSpPr>
            <p:spPr bwMode="auto">
              <a:xfrm>
                <a:off x="285750" y="4763"/>
                <a:ext cx="369888" cy="1430338"/>
              </a:xfrm>
              <a:custGeom>
                <a:avLst/>
                <a:gdLst/>
                <a:ahLst/>
                <a:cxnLst/>
                <a:rect l="0" t="0" r="r" b="b"/>
                <a:pathLst>
                  <a:path w="233" h="901">
                    <a:moveTo>
                      <a:pt x="221" y="901"/>
                    </a:moveTo>
                    <a:lnTo>
                      <a:pt x="0" y="383"/>
                    </a:lnTo>
                    <a:lnTo>
                      <a:pt x="0" y="0"/>
                    </a:lnTo>
                    <a:lnTo>
                      <a:pt x="18" y="0"/>
                    </a:lnTo>
                    <a:lnTo>
                      <a:pt x="18" y="380"/>
                    </a:lnTo>
                    <a:lnTo>
                      <a:pt x="233" y="895"/>
                    </a:lnTo>
                    <a:lnTo>
                      <a:pt x="221" y="901"/>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7" name="Freeform 11"/>
              <p:cNvSpPr/>
              <p:nvPr/>
            </p:nvSpPr>
            <p:spPr bwMode="auto">
              <a:xfrm>
                <a:off x="546100"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8" name="Freeform 12"/>
              <p:cNvSpPr>
                <a:spLocks noEditPoints="1"/>
              </p:cNvSpPr>
              <p:nvPr/>
            </p:nvSpPr>
            <p:spPr bwMode="auto">
              <a:xfrm>
                <a:off x="588962" y="1420813"/>
                <a:ext cx="190500" cy="190500"/>
              </a:xfrm>
              <a:custGeom>
                <a:avLst/>
                <a:gdLst/>
                <a:ahLst/>
                <a:cxnLst/>
                <a:rect l="0" t="0" r="r" b="b"/>
                <a:pathLst>
                  <a:path w="40" h="40">
                    <a:moveTo>
                      <a:pt x="20" y="40"/>
                    </a:moveTo>
                    <a:cubicBezTo>
                      <a:pt x="9" y="40"/>
                      <a:pt x="0" y="31"/>
                      <a:pt x="0" y="20"/>
                    </a:cubicBezTo>
                    <a:cubicBezTo>
                      <a:pt x="0" y="9"/>
                      <a:pt x="9" y="0"/>
                      <a:pt x="20" y="0"/>
                    </a:cubicBezTo>
                    <a:cubicBezTo>
                      <a:pt x="33" y="0"/>
                      <a:pt x="40" y="7"/>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9"/>
                      <a:pt x="31"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9" name="Freeform 13"/>
              <p:cNvSpPr>
                <a:spLocks noEditPoints="1"/>
              </p:cNvSpPr>
              <p:nvPr/>
            </p:nvSpPr>
            <p:spPr bwMode="auto">
              <a:xfrm>
                <a:off x="588962"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0" name="Freeform 14"/>
              <p:cNvSpPr/>
              <p:nvPr/>
            </p:nvSpPr>
            <p:spPr bwMode="auto">
              <a:xfrm>
                <a:off x="641350" y="0"/>
                <a:ext cx="422275" cy="527050"/>
              </a:xfrm>
              <a:custGeom>
                <a:avLst/>
                <a:gdLst/>
                <a:ahLst/>
                <a:cxnLst/>
                <a:rect l="0" t="0" r="r" b="b"/>
                <a:pathLst>
                  <a:path w="266" h="332">
                    <a:moveTo>
                      <a:pt x="257" y="332"/>
                    </a:moveTo>
                    <a:lnTo>
                      <a:pt x="48" y="123"/>
                    </a:lnTo>
                    <a:lnTo>
                      <a:pt x="0" y="6"/>
                    </a:lnTo>
                    <a:lnTo>
                      <a:pt x="15" y="0"/>
                    </a:lnTo>
                    <a:lnTo>
                      <a:pt x="63" y="114"/>
                    </a:lnTo>
                    <a:lnTo>
                      <a:pt x="266" y="320"/>
                    </a:lnTo>
                    <a:lnTo>
                      <a:pt x="257" y="33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1" name="Freeform 15"/>
              <p:cNvSpPr>
                <a:spLocks noEditPoints="1"/>
              </p:cNvSpPr>
              <p:nvPr/>
            </p:nvSpPr>
            <p:spPr bwMode="auto">
              <a:xfrm>
                <a:off x="1020762"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2" name="Line 16"/>
              <p:cNvSpPr>
                <a:spLocks noChangeShapeType="1"/>
              </p:cNvSpPr>
              <p:nvPr/>
            </p:nvSpPr>
            <p:spPr bwMode="auto">
              <a:xfrm>
                <a:off x="-4763" y="9525"/>
                <a:ext cx="0" cy="0"/>
              </a:xfrm>
              <a:prstGeom prst="line">
                <a:avLst/>
              </a:prstGeom>
              <a:grpFill/>
              <a:ln w="15" cap="flat">
                <a:solidFill>
                  <a:srgbClr val="FFFFFF"/>
                </a:solidFill>
                <a:prstDash val="solid"/>
                <a:miter lim="800000"/>
                <a:headEnd/>
                <a:tailEnd/>
              </a:ln>
            </p:spPr>
          </p:sp>
          <p:sp>
            <p:nvSpPr>
              <p:cNvPr id="33" name="Freeform 17"/>
              <p:cNvSpPr/>
              <p:nvPr/>
            </p:nvSpPr>
            <p:spPr bwMode="auto">
              <a:xfrm>
                <a:off x="9525" y="1801813"/>
                <a:ext cx="123825" cy="127000"/>
              </a:xfrm>
              <a:custGeom>
                <a:avLst/>
                <a:gdLst/>
                <a:ahLst/>
                <a:cxnLst/>
                <a:rect l="0" t="0" r="r" b="b"/>
                <a:pathLst>
                  <a:path w="78" h="80">
                    <a:moveTo>
                      <a:pt x="6" y="80"/>
                    </a:moveTo>
                    <a:lnTo>
                      <a:pt x="0" y="71"/>
                    </a:lnTo>
                    <a:lnTo>
                      <a:pt x="69" y="0"/>
                    </a:lnTo>
                    <a:lnTo>
                      <a:pt x="78" y="9"/>
                    </a:lnTo>
                    <a:lnTo>
                      <a:pt x="6" y="8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4" name="Freeform 18"/>
              <p:cNvSpPr/>
              <p:nvPr/>
            </p:nvSpPr>
            <p:spPr bwMode="auto">
              <a:xfrm>
                <a:off x="-9525" y="3549650"/>
                <a:ext cx="147638" cy="481013"/>
              </a:xfrm>
              <a:custGeom>
                <a:avLst/>
                <a:gdLst/>
                <a:ahLst/>
                <a:cxnLst/>
                <a:rect l="0" t="0" r="r" b="b"/>
                <a:pathLst>
                  <a:path w="93" h="303">
                    <a:moveTo>
                      <a:pt x="93" y="303"/>
                    </a:moveTo>
                    <a:lnTo>
                      <a:pt x="78" y="303"/>
                    </a:lnTo>
                    <a:lnTo>
                      <a:pt x="78" y="78"/>
                    </a:lnTo>
                    <a:lnTo>
                      <a:pt x="0" y="12"/>
                    </a:lnTo>
                    <a:lnTo>
                      <a:pt x="12" y="0"/>
                    </a:lnTo>
                    <a:lnTo>
                      <a:pt x="93" y="69"/>
                    </a:lnTo>
                    <a:lnTo>
                      <a:pt x="93" y="303"/>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5" name="Freeform 19"/>
              <p:cNvSpPr/>
              <p:nvPr/>
            </p:nvSpPr>
            <p:spPr bwMode="auto">
              <a:xfrm>
                <a:off x="128587"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6" name="Freeform 20"/>
              <p:cNvSpPr>
                <a:spLocks noEditPoints="1"/>
              </p:cNvSpPr>
              <p:nvPr/>
            </p:nvSpPr>
            <p:spPr bwMode="auto">
              <a:xfrm>
                <a:off x="204787" y="1849438"/>
                <a:ext cx="114300" cy="107950"/>
              </a:xfrm>
              <a:custGeom>
                <a:avLst/>
                <a:gdLst/>
                <a:ahLst/>
                <a:cxnLst/>
                <a:rect l="0" t="0" r="r" b="b"/>
                <a:pathLst>
                  <a:path w="24" h="23">
                    <a:moveTo>
                      <a:pt x="12" y="23"/>
                    </a:moveTo>
                    <a:cubicBezTo>
                      <a:pt x="6" y="23"/>
                      <a:pt x="0" y="18"/>
                      <a:pt x="0" y="12"/>
                    </a:cubicBezTo>
                    <a:cubicBezTo>
                      <a:pt x="0" y="5"/>
                      <a:pt x="6" y="0"/>
                      <a:pt x="12" y="0"/>
                    </a:cubicBezTo>
                    <a:cubicBezTo>
                      <a:pt x="18" y="0"/>
                      <a:pt x="24" y="5"/>
                      <a:pt x="24" y="12"/>
                    </a:cubicBezTo>
                    <a:cubicBezTo>
                      <a:pt x="24" y="18"/>
                      <a:pt x="18" y="23"/>
                      <a:pt x="12" y="23"/>
                    </a:cubicBezTo>
                    <a:close/>
                    <a:moveTo>
                      <a:pt x="12" y="4"/>
                    </a:moveTo>
                    <a:cubicBezTo>
                      <a:pt x="8" y="4"/>
                      <a:pt x="4" y="8"/>
                      <a:pt x="4" y="12"/>
                    </a:cubicBezTo>
                    <a:cubicBezTo>
                      <a:pt x="4" y="16"/>
                      <a:pt x="8" y="19"/>
                      <a:pt x="12" y="19"/>
                    </a:cubicBezTo>
                    <a:cubicBezTo>
                      <a:pt x="16" y="19"/>
                      <a:pt x="20" y="16"/>
                      <a:pt x="20" y="12"/>
                    </a:cubicBezTo>
                    <a:cubicBezTo>
                      <a:pt x="20" y="8"/>
                      <a:pt x="16" y="4"/>
                      <a:pt x="12"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7" name="Rectangle 21"/>
              <p:cNvSpPr>
                <a:spLocks noChangeArrowheads="1"/>
              </p:cNvSpPr>
              <p:nvPr/>
            </p:nvSpPr>
            <p:spPr bwMode="auto">
              <a:xfrm>
                <a:off x="133350" y="4662488"/>
                <a:ext cx="23813" cy="2181225"/>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38" name="Freeform 22"/>
              <p:cNvSpPr/>
              <p:nvPr/>
            </p:nvSpPr>
            <p:spPr bwMode="auto">
              <a:xfrm>
                <a:off x="223837" y="5041900"/>
                <a:ext cx="369888" cy="1801813"/>
              </a:xfrm>
              <a:custGeom>
                <a:avLst/>
                <a:gdLst/>
                <a:ahLst/>
                <a:cxnLst/>
                <a:rect l="0" t="0" r="r" b="b"/>
                <a:pathLst>
                  <a:path w="233" h="1135">
                    <a:moveTo>
                      <a:pt x="15" y="1135"/>
                    </a:moveTo>
                    <a:lnTo>
                      <a:pt x="0" y="1135"/>
                    </a:lnTo>
                    <a:lnTo>
                      <a:pt x="0" y="515"/>
                    </a:lnTo>
                    <a:lnTo>
                      <a:pt x="0" y="512"/>
                    </a:lnTo>
                    <a:lnTo>
                      <a:pt x="218" y="0"/>
                    </a:lnTo>
                    <a:lnTo>
                      <a:pt x="233" y="6"/>
                    </a:lnTo>
                    <a:lnTo>
                      <a:pt x="15" y="518"/>
                    </a:lnTo>
                    <a:lnTo>
                      <a:pt x="15" y="113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9" name="Freeform 23"/>
              <p:cNvSpPr>
                <a:spLocks noEditPoints="1"/>
              </p:cNvSpPr>
              <p:nvPr/>
            </p:nvSpPr>
            <p:spPr bwMode="auto">
              <a:xfrm>
                <a:off x="52387"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0" name="Freeform 24"/>
              <p:cNvSpPr/>
              <p:nvPr/>
            </p:nvSpPr>
            <p:spPr bwMode="auto">
              <a:xfrm>
                <a:off x="-14288" y="5627688"/>
                <a:ext cx="85725" cy="1216025"/>
              </a:xfrm>
              <a:custGeom>
                <a:avLst/>
                <a:gdLst/>
                <a:ahLst/>
                <a:cxnLst/>
                <a:rect l="0" t="0" r="r" b="b"/>
                <a:pathLst>
                  <a:path w="54" h="766">
                    <a:moveTo>
                      <a:pt x="54" y="766"/>
                    </a:moveTo>
                    <a:lnTo>
                      <a:pt x="36" y="766"/>
                    </a:lnTo>
                    <a:lnTo>
                      <a:pt x="36" y="149"/>
                    </a:lnTo>
                    <a:lnTo>
                      <a:pt x="0" y="3"/>
                    </a:lnTo>
                    <a:lnTo>
                      <a:pt x="18" y="0"/>
                    </a:lnTo>
                    <a:lnTo>
                      <a:pt x="54" y="146"/>
                    </a:lnTo>
                    <a:lnTo>
                      <a:pt x="54" y="76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1" name="Freeform 25"/>
              <p:cNvSpPr>
                <a:spLocks noEditPoints="1"/>
              </p:cNvSpPr>
              <p:nvPr/>
            </p:nvSpPr>
            <p:spPr bwMode="auto">
              <a:xfrm>
                <a:off x="527050"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2" name="Freeform 26"/>
              <p:cNvSpPr/>
              <p:nvPr/>
            </p:nvSpPr>
            <p:spPr bwMode="auto">
              <a:xfrm>
                <a:off x="309562" y="5422900"/>
                <a:ext cx="374650" cy="1425575"/>
              </a:xfrm>
              <a:custGeom>
                <a:avLst/>
                <a:gdLst/>
                <a:ahLst/>
                <a:cxnLst/>
                <a:rect l="0" t="0" r="r" b="b"/>
                <a:pathLst>
                  <a:path w="236" h="898">
                    <a:moveTo>
                      <a:pt x="18" y="898"/>
                    </a:moveTo>
                    <a:lnTo>
                      <a:pt x="0" y="898"/>
                    </a:lnTo>
                    <a:lnTo>
                      <a:pt x="0" y="515"/>
                    </a:lnTo>
                    <a:lnTo>
                      <a:pt x="3" y="512"/>
                    </a:lnTo>
                    <a:lnTo>
                      <a:pt x="221" y="0"/>
                    </a:lnTo>
                    <a:lnTo>
                      <a:pt x="236" y="6"/>
                    </a:lnTo>
                    <a:lnTo>
                      <a:pt x="18" y="518"/>
                    </a:lnTo>
                    <a:lnTo>
                      <a:pt x="18" y="898"/>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3" name="Freeform 27"/>
              <p:cNvSpPr/>
              <p:nvPr/>
            </p:nvSpPr>
            <p:spPr bwMode="auto">
              <a:xfrm>
                <a:off x="569912"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4" name="Freeform 28"/>
              <p:cNvSpPr>
                <a:spLocks noEditPoints="1"/>
              </p:cNvSpPr>
              <p:nvPr/>
            </p:nvSpPr>
            <p:spPr bwMode="auto">
              <a:xfrm>
                <a:off x="612775"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5" name="Freeform 29"/>
              <p:cNvSpPr>
                <a:spLocks noEditPoints="1"/>
              </p:cNvSpPr>
              <p:nvPr/>
            </p:nvSpPr>
            <p:spPr bwMode="auto">
              <a:xfrm>
                <a:off x="612775"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6" name="Freeform 30"/>
              <p:cNvSpPr/>
              <p:nvPr/>
            </p:nvSpPr>
            <p:spPr bwMode="auto">
              <a:xfrm>
                <a:off x="669925" y="6330950"/>
                <a:ext cx="417513" cy="517525"/>
              </a:xfrm>
              <a:custGeom>
                <a:avLst/>
                <a:gdLst/>
                <a:ahLst/>
                <a:cxnLst/>
                <a:rect l="0" t="0" r="r" b="b"/>
                <a:pathLst>
                  <a:path w="263" h="326">
                    <a:moveTo>
                      <a:pt x="15" y="326"/>
                    </a:moveTo>
                    <a:lnTo>
                      <a:pt x="0" y="320"/>
                    </a:lnTo>
                    <a:lnTo>
                      <a:pt x="45" y="206"/>
                    </a:lnTo>
                    <a:lnTo>
                      <a:pt x="48" y="206"/>
                    </a:lnTo>
                    <a:lnTo>
                      <a:pt x="254" y="0"/>
                    </a:lnTo>
                    <a:lnTo>
                      <a:pt x="263" y="12"/>
                    </a:lnTo>
                    <a:lnTo>
                      <a:pt x="60" y="215"/>
                    </a:lnTo>
                    <a:lnTo>
                      <a:pt x="15" y="32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7" name="Freeform 31"/>
              <p:cNvSpPr>
                <a:spLocks noEditPoints="1"/>
              </p:cNvSpPr>
              <p:nvPr/>
            </p:nvSpPr>
            <p:spPr bwMode="auto">
              <a:xfrm>
                <a:off x="1049337"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grpSp>
        <p:grpSp>
          <p:nvGrpSpPr>
            <p:cNvPr id="10" name="Group 9"/>
            <p:cNvGrpSpPr/>
            <p:nvPr/>
          </p:nvGrpSpPr>
          <p:grpSpPr>
            <a:xfrm>
              <a:off x="11364912" y="0"/>
              <a:ext cx="674688" cy="6848476"/>
              <a:chOff x="11364912" y="0"/>
              <a:chExt cx="674688" cy="6848476"/>
            </a:xfrm>
            <a:gradFill flip="none" rotWithShape="1">
              <a:gsLst>
                <a:gs pos="0">
                  <a:schemeClr val="tx2">
                    <a:alpha val="80000"/>
                  </a:schemeClr>
                </a:gs>
                <a:gs pos="100000">
                  <a:schemeClr val="bg2">
                    <a:lumMod val="60000"/>
                    <a:lumOff val="40000"/>
                    <a:alpha val="60000"/>
                  </a:schemeClr>
                </a:gs>
              </a:gsLst>
              <a:lin ang="5400000" scaled="0"/>
              <a:tileRect/>
            </a:gradFill>
          </p:grpSpPr>
          <p:sp>
            <p:nvSpPr>
              <p:cNvPr id="11" name="Freeform 32"/>
              <p:cNvSpPr/>
              <p:nvPr/>
            </p:nvSpPr>
            <p:spPr bwMode="auto">
              <a:xfrm>
                <a:off x="11483975" y="0"/>
                <a:ext cx="417513" cy="512763"/>
              </a:xfrm>
              <a:custGeom>
                <a:avLst/>
                <a:gdLst/>
                <a:ahLst/>
                <a:cxnLst/>
                <a:rect l="0" t="0" r="r" b="b"/>
                <a:pathLst>
                  <a:path w="263" h="323">
                    <a:moveTo>
                      <a:pt x="12" y="323"/>
                    </a:moveTo>
                    <a:lnTo>
                      <a:pt x="0" y="314"/>
                    </a:lnTo>
                    <a:lnTo>
                      <a:pt x="203" y="108"/>
                    </a:lnTo>
                    <a:lnTo>
                      <a:pt x="248" y="0"/>
                    </a:lnTo>
                    <a:lnTo>
                      <a:pt x="263" y="6"/>
                    </a:lnTo>
                    <a:lnTo>
                      <a:pt x="218" y="117"/>
                    </a:lnTo>
                    <a:lnTo>
                      <a:pt x="218" y="117"/>
                    </a:lnTo>
                    <a:lnTo>
                      <a:pt x="12" y="323"/>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2" name="Freeform 33"/>
              <p:cNvSpPr>
                <a:spLocks noEditPoints="1"/>
              </p:cNvSpPr>
              <p:nvPr/>
            </p:nvSpPr>
            <p:spPr bwMode="auto">
              <a:xfrm>
                <a:off x="11364912" y="474663"/>
                <a:ext cx="157163" cy="152400"/>
              </a:xfrm>
              <a:custGeom>
                <a:avLst/>
                <a:gdLst/>
                <a:ahLst/>
                <a:cxnLst/>
                <a:rect l="0" t="0" r="r" b="b"/>
                <a:pathLst>
                  <a:path w="33" h="32">
                    <a:moveTo>
                      <a:pt x="17" y="32"/>
                    </a:moveTo>
                    <a:cubicBezTo>
                      <a:pt x="13" y="32"/>
                      <a:pt x="9" y="30"/>
                      <a:pt x="6" y="27"/>
                    </a:cubicBezTo>
                    <a:cubicBezTo>
                      <a:pt x="0" y="21"/>
                      <a:pt x="0" y="11"/>
                      <a:pt x="6" y="5"/>
                    </a:cubicBezTo>
                    <a:cubicBezTo>
                      <a:pt x="9" y="2"/>
                      <a:pt x="13" y="0"/>
                      <a:pt x="17" y="0"/>
                    </a:cubicBezTo>
                    <a:cubicBezTo>
                      <a:pt x="21" y="0"/>
                      <a:pt x="25" y="2"/>
                      <a:pt x="28" y="5"/>
                    </a:cubicBezTo>
                    <a:cubicBezTo>
                      <a:pt x="31" y="8"/>
                      <a:pt x="33" y="12"/>
                      <a:pt x="33" y="16"/>
                    </a:cubicBezTo>
                    <a:cubicBezTo>
                      <a:pt x="33" y="20"/>
                      <a:pt x="31" y="24"/>
                      <a:pt x="28" y="27"/>
                    </a:cubicBezTo>
                    <a:cubicBezTo>
                      <a:pt x="25" y="30"/>
                      <a:pt x="21" y="32"/>
                      <a:pt x="17" y="32"/>
                    </a:cubicBezTo>
                    <a:close/>
                    <a:moveTo>
                      <a:pt x="17" y="4"/>
                    </a:moveTo>
                    <a:cubicBezTo>
                      <a:pt x="14" y="4"/>
                      <a:pt x="11" y="6"/>
                      <a:pt x="9" y="8"/>
                    </a:cubicBezTo>
                    <a:cubicBezTo>
                      <a:pt x="4" y="12"/>
                      <a:pt x="4" y="20"/>
                      <a:pt x="9" y="24"/>
                    </a:cubicBezTo>
                    <a:cubicBezTo>
                      <a:pt x="11" y="27"/>
                      <a:pt x="14" y="28"/>
                      <a:pt x="17" y="28"/>
                    </a:cubicBezTo>
                    <a:cubicBezTo>
                      <a:pt x="20" y="28"/>
                      <a:pt x="23" y="27"/>
                      <a:pt x="26" y="24"/>
                    </a:cubicBezTo>
                    <a:cubicBezTo>
                      <a:pt x="30" y="20"/>
                      <a:pt x="30" y="12"/>
                      <a:pt x="26" y="8"/>
                    </a:cubicBezTo>
                    <a:cubicBezTo>
                      <a:pt x="23" y="6"/>
                      <a:pt x="20"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3" name="Freeform 34"/>
              <p:cNvSpPr>
                <a:spLocks noEditPoints="1"/>
              </p:cNvSpPr>
              <p:nvPr/>
            </p:nvSpPr>
            <p:spPr bwMode="auto">
              <a:xfrm>
                <a:off x="11631612" y="1539875"/>
                <a:ext cx="188913"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4" name="Freeform 35"/>
              <p:cNvSpPr/>
              <p:nvPr/>
            </p:nvSpPr>
            <p:spPr bwMode="auto">
              <a:xfrm>
                <a:off x="11531600" y="5694363"/>
                <a:ext cx="298450" cy="1154113"/>
              </a:xfrm>
              <a:custGeom>
                <a:avLst/>
                <a:gdLst/>
                <a:ahLst/>
                <a:cxnLst/>
                <a:rect l="0" t="0" r="r" b="b"/>
                <a:pathLst>
                  <a:path w="188" h="727">
                    <a:moveTo>
                      <a:pt x="15" y="727"/>
                    </a:moveTo>
                    <a:lnTo>
                      <a:pt x="0" y="727"/>
                    </a:lnTo>
                    <a:lnTo>
                      <a:pt x="0" y="407"/>
                    </a:lnTo>
                    <a:lnTo>
                      <a:pt x="0" y="407"/>
                    </a:lnTo>
                    <a:lnTo>
                      <a:pt x="176" y="0"/>
                    </a:lnTo>
                    <a:lnTo>
                      <a:pt x="188" y="6"/>
                    </a:lnTo>
                    <a:lnTo>
                      <a:pt x="15" y="410"/>
                    </a:lnTo>
                    <a:lnTo>
                      <a:pt x="15" y="727"/>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5" name="Freeform 36"/>
              <p:cNvSpPr>
                <a:spLocks noEditPoints="1"/>
              </p:cNvSpPr>
              <p:nvPr/>
            </p:nvSpPr>
            <p:spPr bwMode="auto">
              <a:xfrm>
                <a:off x="11772900" y="5551488"/>
                <a:ext cx="157163" cy="155575"/>
              </a:xfrm>
              <a:custGeom>
                <a:avLst/>
                <a:gdLst/>
                <a:ahLst/>
                <a:cxnLst/>
                <a:rect l="0" t="0" r="r" b="b"/>
                <a:pathLst>
                  <a:path w="33" h="33">
                    <a:moveTo>
                      <a:pt x="17" y="33"/>
                    </a:moveTo>
                    <a:cubicBezTo>
                      <a:pt x="8" y="33"/>
                      <a:pt x="0" y="25"/>
                      <a:pt x="0" y="16"/>
                    </a:cubicBezTo>
                    <a:cubicBezTo>
                      <a:pt x="0" y="7"/>
                      <a:pt x="8" y="0"/>
                      <a:pt x="17" y="0"/>
                    </a:cubicBezTo>
                    <a:cubicBezTo>
                      <a:pt x="26" y="0"/>
                      <a:pt x="33" y="7"/>
                      <a:pt x="33" y="16"/>
                    </a:cubicBezTo>
                    <a:cubicBezTo>
                      <a:pt x="33" y="25"/>
                      <a:pt x="26" y="33"/>
                      <a:pt x="17" y="33"/>
                    </a:cubicBezTo>
                    <a:close/>
                    <a:moveTo>
                      <a:pt x="17" y="4"/>
                    </a:moveTo>
                    <a:cubicBezTo>
                      <a:pt x="10" y="4"/>
                      <a:pt x="4" y="9"/>
                      <a:pt x="4" y="16"/>
                    </a:cubicBezTo>
                    <a:cubicBezTo>
                      <a:pt x="4" y="23"/>
                      <a:pt x="10" y="29"/>
                      <a:pt x="17" y="29"/>
                    </a:cubicBezTo>
                    <a:cubicBezTo>
                      <a:pt x="23" y="29"/>
                      <a:pt x="29" y="23"/>
                      <a:pt x="29" y="16"/>
                    </a:cubicBezTo>
                    <a:cubicBezTo>
                      <a:pt x="29" y="9"/>
                      <a:pt x="23"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6" name="Freeform 37"/>
              <p:cNvSpPr/>
              <p:nvPr/>
            </p:nvSpPr>
            <p:spPr bwMode="auto">
              <a:xfrm>
                <a:off x="11710987" y="4763"/>
                <a:ext cx="304800" cy="1544638"/>
              </a:xfrm>
              <a:custGeom>
                <a:avLst/>
                <a:gdLst/>
                <a:ahLst/>
                <a:cxnLst/>
                <a:rect l="0" t="0" r="r" b="b"/>
                <a:pathLst>
                  <a:path w="192" h="973">
                    <a:moveTo>
                      <a:pt x="15" y="973"/>
                    </a:moveTo>
                    <a:lnTo>
                      <a:pt x="0" y="973"/>
                    </a:lnTo>
                    <a:lnTo>
                      <a:pt x="0" y="790"/>
                    </a:lnTo>
                    <a:lnTo>
                      <a:pt x="174" y="614"/>
                    </a:lnTo>
                    <a:lnTo>
                      <a:pt x="174" y="0"/>
                    </a:lnTo>
                    <a:lnTo>
                      <a:pt x="192" y="0"/>
                    </a:lnTo>
                    <a:lnTo>
                      <a:pt x="192" y="620"/>
                    </a:lnTo>
                    <a:lnTo>
                      <a:pt x="15" y="796"/>
                    </a:lnTo>
                    <a:lnTo>
                      <a:pt x="15" y="973"/>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7" name="Freeform 38"/>
              <p:cNvSpPr>
                <a:spLocks noEditPoints="1"/>
              </p:cNvSpPr>
              <p:nvPr/>
            </p:nvSpPr>
            <p:spPr bwMode="auto">
              <a:xfrm>
                <a:off x="11636375" y="4867275"/>
                <a:ext cx="188913"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8" name="Freeform 39"/>
              <p:cNvSpPr/>
              <p:nvPr/>
            </p:nvSpPr>
            <p:spPr bwMode="auto">
              <a:xfrm>
                <a:off x="11441112" y="5046663"/>
                <a:ext cx="307975" cy="1801813"/>
              </a:xfrm>
              <a:custGeom>
                <a:avLst/>
                <a:gdLst/>
                <a:ahLst/>
                <a:cxnLst/>
                <a:rect l="0" t="0" r="r" b="b"/>
                <a:pathLst>
                  <a:path w="194" h="1135">
                    <a:moveTo>
                      <a:pt x="18" y="1135"/>
                    </a:moveTo>
                    <a:lnTo>
                      <a:pt x="0" y="1135"/>
                    </a:lnTo>
                    <a:lnTo>
                      <a:pt x="0" y="354"/>
                    </a:lnTo>
                    <a:lnTo>
                      <a:pt x="176" y="177"/>
                    </a:lnTo>
                    <a:lnTo>
                      <a:pt x="176" y="0"/>
                    </a:lnTo>
                    <a:lnTo>
                      <a:pt x="194" y="0"/>
                    </a:lnTo>
                    <a:lnTo>
                      <a:pt x="194" y="183"/>
                    </a:lnTo>
                    <a:lnTo>
                      <a:pt x="18" y="360"/>
                    </a:lnTo>
                    <a:lnTo>
                      <a:pt x="18" y="113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9" name="Freeform 40"/>
              <p:cNvSpPr>
                <a:spLocks noEditPoints="1"/>
              </p:cNvSpPr>
              <p:nvPr/>
            </p:nvSpPr>
            <p:spPr bwMode="auto">
              <a:xfrm>
                <a:off x="11849100" y="64166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0" name="Rectangle 41"/>
              <p:cNvSpPr>
                <a:spLocks noChangeArrowheads="1"/>
              </p:cNvSpPr>
              <p:nvPr/>
            </p:nvSpPr>
            <p:spPr bwMode="auto">
              <a:xfrm>
                <a:off x="11939587" y="6596063"/>
                <a:ext cx="23813" cy="252413"/>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grpSp>
      </p:grpSp>
      <p:sp>
        <p:nvSpPr>
          <p:cNvPr id="2" name="Title Placeholder 1"/>
          <p:cNvSpPr>
            <a:spLocks noGrp="1"/>
          </p:cNvSpPr>
          <p:nvPr>
            <p:ph type="title"/>
          </p:nvPr>
        </p:nvSpPr>
        <p:spPr>
          <a:xfrm>
            <a:off x="1141413" y="618518"/>
            <a:ext cx="9905998" cy="1478570"/>
          </a:xfrm>
          <a:prstGeom prst="rect">
            <a:avLst/>
          </a:prstGeom>
        </p:spPr>
        <p:txBody>
          <a:bodyPr vert="horz" lIns="91440" tIns="45720" rIns="91440" bIns="45720" rtlCol="0" anchor="ctr">
            <a:normAutofit/>
          </a:bodyPr>
          <a:lstStyle/>
          <a:p>
            <a:endParaRPr lang="en-US" dirty="0"/>
          </a:p>
        </p:txBody>
      </p:sp>
      <p:sp>
        <p:nvSpPr>
          <p:cNvPr id="3" name="Text Placeholder 2"/>
          <p:cNvSpPr>
            <a:spLocks noGrp="1"/>
          </p:cNvSpPr>
          <p:nvPr>
            <p:ph type="body" idx="1"/>
          </p:nvPr>
        </p:nvSpPr>
        <p:spPr>
          <a:xfrm>
            <a:off x="1141412" y="2249487"/>
            <a:ext cx="9905999" cy="3541714"/>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456921" y="5883276"/>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11449F89-F2C4-4364-BA31-74F83425239A}" type="datetimeFigureOut">
              <a:rPr lang="es-AR" smtClean="0">
                <a:solidFill>
                  <a:prstClr val="black">
                    <a:tint val="75000"/>
                  </a:prstClr>
                </a:solidFill>
              </a:rPr>
              <a:pPr/>
              <a:t>31/3/2021</a:t>
            </a:fld>
            <a:endParaRPr lang="es-AR">
              <a:solidFill>
                <a:prstClr val="black">
                  <a:tint val="75000"/>
                </a:prstClr>
              </a:solidFill>
            </a:endParaRPr>
          </a:p>
        </p:txBody>
      </p:sp>
      <p:sp>
        <p:nvSpPr>
          <p:cNvPr id="5" name="Footer Placeholder 4"/>
          <p:cNvSpPr>
            <a:spLocks noGrp="1"/>
          </p:cNvSpPr>
          <p:nvPr>
            <p:ph type="ftr" sz="quarter" idx="3"/>
          </p:nvPr>
        </p:nvSpPr>
        <p:spPr>
          <a:xfrm>
            <a:off x="1141411" y="5883275"/>
            <a:ext cx="6239309" cy="365125"/>
          </a:xfrm>
          <a:prstGeom prst="rect">
            <a:avLst/>
          </a:prstGeom>
        </p:spPr>
        <p:txBody>
          <a:bodyPr vert="horz" lIns="91440" tIns="45720" rIns="91440" bIns="45720" rtlCol="0" anchor="ctr"/>
          <a:lstStyle>
            <a:lvl1pPr algn="l">
              <a:defRPr sz="1050" cap="all" baseline="0">
                <a:solidFill>
                  <a:schemeClr val="tx1">
                    <a:tint val="75000"/>
                  </a:schemeClr>
                </a:solidFill>
              </a:defRPr>
            </a:lvl1pPr>
          </a:lstStyle>
          <a:p>
            <a:endParaRPr lang="es-AR">
              <a:solidFill>
                <a:prstClr val="black">
                  <a:tint val="75000"/>
                </a:prstClr>
              </a:solidFill>
            </a:endParaRPr>
          </a:p>
        </p:txBody>
      </p:sp>
      <p:sp>
        <p:nvSpPr>
          <p:cNvPr id="6" name="Slide Number Placeholder 5"/>
          <p:cNvSpPr>
            <a:spLocks noGrp="1"/>
          </p:cNvSpPr>
          <p:nvPr>
            <p:ph type="sldNum" sz="quarter" idx="4"/>
          </p:nvPr>
        </p:nvSpPr>
        <p:spPr>
          <a:xfrm>
            <a:off x="10276321" y="5883274"/>
            <a:ext cx="771089"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08D59634-8413-4813-B2A2-B74DEAF5BC03}" type="slidenum">
              <a:rPr lang="es-AR" smtClean="0">
                <a:solidFill>
                  <a:prstClr val="black">
                    <a:tint val="75000"/>
                  </a:prstClr>
                </a:solidFill>
              </a:rPr>
              <a:pPr/>
              <a:t>‹#›</a:t>
            </a:fld>
            <a:endParaRPr lang="es-AR">
              <a:solidFill>
                <a:prstClr val="black">
                  <a:tint val="75000"/>
                </a:prstClr>
              </a:solidFill>
            </a:endParaRPr>
          </a:p>
        </p:txBody>
      </p:sp>
    </p:spTree>
    <p:extLst>
      <p:ext uri="{BB962C8B-B14F-4D97-AF65-F5344CB8AC3E}">
        <p14:creationId xmlns:p14="http://schemas.microsoft.com/office/powerpoint/2010/main" val="1602026810"/>
      </p:ext>
    </p:extLst>
  </p:cSld>
  <p:clrMap bg1="dk1" tx1="lt1" bg2="dk2" tx2="lt2" accent1="accent1" accent2="accent2" accent3="accent3" accent4="accent4" accent5="accent5" accent6="accent6" hlink="hlink" folHlink="folHlink"/>
  <p:sldLayoutIdLst>
    <p:sldLayoutId id="2147483703" r:id="rId1"/>
    <p:sldLayoutId id="2147483704" r:id="rId2"/>
    <p:sldLayoutId id="2147483705" r:id="rId3"/>
    <p:sldLayoutId id="2147483706" r:id="rId4"/>
    <p:sldLayoutId id="2147483707" r:id="rId5"/>
    <p:sldLayoutId id="2147483708" r:id="rId6"/>
    <p:sldLayoutId id="2147483709" r:id="rId7"/>
    <p:sldLayoutId id="2147483710" r:id="rId8"/>
    <p:sldLayoutId id="2147483711" r:id="rId9"/>
    <p:sldLayoutId id="2147483712" r:id="rId10"/>
    <p:sldLayoutId id="2147483713" r:id="rId11"/>
    <p:sldLayoutId id="2147483714" r:id="rId12"/>
    <p:sldLayoutId id="2147483715" r:id="rId13"/>
    <p:sldLayoutId id="2147483716" r:id="rId14"/>
    <p:sldLayoutId id="2147483717" r:id="rId15"/>
    <p:sldLayoutId id="2147483718" r:id="rId16"/>
    <p:sldLayoutId id="2147483719" r:id="rId17"/>
  </p:sldLayoutIdLst>
  <p:txStyles>
    <p:titleStyle>
      <a:lvl1pPr algn="l" defTabSz="914400" rtl="0" eaLnBrk="1" latinLnBrk="0" hangingPunct="1">
        <a:lnSpc>
          <a:spcPct val="90000"/>
        </a:lnSpc>
        <a:spcBef>
          <a:spcPct val="0"/>
        </a:spcBef>
        <a:buNone/>
        <a:defRPr sz="3600" kern="1200" cap="all" baseline="0">
          <a:solidFill>
            <a:schemeClr val="tx1"/>
          </a:solidFill>
          <a:latin typeface="+mj-lt"/>
          <a:ea typeface="+mj-ea"/>
          <a:cs typeface="+mj-cs"/>
        </a:defRPr>
      </a:lvl1pPr>
    </p:titleStyle>
    <p:bodyStyle>
      <a:lvl1pPr marL="228600" indent="-228600" algn="l" defTabSz="914400" rtl="0" eaLnBrk="1" latinLnBrk="0" hangingPunct="1">
        <a:lnSpc>
          <a:spcPct val="120000"/>
        </a:lnSpc>
        <a:spcBef>
          <a:spcPts val="1000"/>
        </a:spcBef>
        <a:buSzPct val="125000"/>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120000"/>
        </a:lnSpc>
        <a:spcBef>
          <a:spcPts val="500"/>
        </a:spcBef>
        <a:buSzPct val="125000"/>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20000"/>
        </a:lnSpc>
        <a:spcBef>
          <a:spcPts val="500"/>
        </a:spcBef>
        <a:buSzPct val="125000"/>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7.jpeg"/><Relationship Id="rId5" Type="http://schemas.openxmlformats.org/officeDocument/2006/relationships/image" Target="../media/image6.jpeg"/><Relationship Id="rId4" Type="http://schemas.openxmlformats.org/officeDocument/2006/relationships/image" Target="../media/image5.jpeg"/></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5.xml.rels><?xml version="1.0" encoding="UTF-8" standalone="yes"?>
<Relationships xmlns="http://schemas.openxmlformats.org/package/2006/relationships"><Relationship Id="rId8" Type="http://schemas.openxmlformats.org/officeDocument/2006/relationships/image" Target="../media/image13.png"/><Relationship Id="rId13" Type="http://schemas.openxmlformats.org/officeDocument/2006/relationships/image" Target="../media/image18.png"/><Relationship Id="rId18" Type="http://schemas.openxmlformats.org/officeDocument/2006/relationships/image" Target="../media/image23.png"/><Relationship Id="rId3" Type="http://schemas.openxmlformats.org/officeDocument/2006/relationships/image" Target="../media/image8.png"/><Relationship Id="rId7" Type="http://schemas.openxmlformats.org/officeDocument/2006/relationships/image" Target="../media/image12.png"/><Relationship Id="rId12" Type="http://schemas.openxmlformats.org/officeDocument/2006/relationships/image" Target="../media/image17.png"/><Relationship Id="rId17" Type="http://schemas.openxmlformats.org/officeDocument/2006/relationships/image" Target="../media/image22.png"/><Relationship Id="rId2" Type="http://schemas.openxmlformats.org/officeDocument/2006/relationships/notesSlide" Target="../notesSlides/notesSlide5.xml"/><Relationship Id="rId16" Type="http://schemas.openxmlformats.org/officeDocument/2006/relationships/image" Target="../media/image21.gif"/><Relationship Id="rId20" Type="http://schemas.openxmlformats.org/officeDocument/2006/relationships/image" Target="../media/image25.png"/><Relationship Id="rId1" Type="http://schemas.openxmlformats.org/officeDocument/2006/relationships/slideLayout" Target="../slideLayouts/slideLayout1.xml"/><Relationship Id="rId6" Type="http://schemas.openxmlformats.org/officeDocument/2006/relationships/image" Target="../media/image11.png"/><Relationship Id="rId11" Type="http://schemas.openxmlformats.org/officeDocument/2006/relationships/image" Target="../media/image16.png"/><Relationship Id="rId5" Type="http://schemas.openxmlformats.org/officeDocument/2006/relationships/image" Target="../media/image10.png"/><Relationship Id="rId15" Type="http://schemas.openxmlformats.org/officeDocument/2006/relationships/image" Target="../media/image20.png"/><Relationship Id="rId10" Type="http://schemas.openxmlformats.org/officeDocument/2006/relationships/image" Target="../media/image15.png"/><Relationship Id="rId19" Type="http://schemas.openxmlformats.org/officeDocument/2006/relationships/image" Target="../media/image24.png"/><Relationship Id="rId4" Type="http://schemas.openxmlformats.org/officeDocument/2006/relationships/image" Target="../media/image9.png"/><Relationship Id="rId9" Type="http://schemas.openxmlformats.org/officeDocument/2006/relationships/image" Target="../media/image14.png"/><Relationship Id="rId14" Type="http://schemas.openxmlformats.org/officeDocument/2006/relationships/image" Target="../media/image19.png"/></Relationships>
</file>

<file path=ppt/slides/_rels/slide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image" Target="../media/image19.png"/></Relationships>
</file>

<file path=ppt/slides/_rels/slide7.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7.xml"/><Relationship Id="rId1" Type="http://schemas.openxmlformats.org/officeDocument/2006/relationships/slideLayout" Target="../slideLayouts/slideLayout1.xml"/><Relationship Id="rId5" Type="http://schemas.openxmlformats.org/officeDocument/2006/relationships/image" Target="../media/image30.png"/><Relationship Id="rId4" Type="http://schemas.openxmlformats.org/officeDocument/2006/relationships/image" Target="../media/image19.png"/></Relationships>
</file>

<file path=ppt/slides/_rels/slide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33.jpeg"/><Relationship Id="rId5" Type="http://schemas.openxmlformats.org/officeDocument/2006/relationships/image" Target="../media/image32.jpeg"/><Relationship Id="rId4" Type="http://schemas.openxmlformats.org/officeDocument/2006/relationships/image" Target="../media/image31.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60A153D5-DA8D-411E-AD43-98FF0FFAE05A}"/>
              </a:ext>
            </a:extLst>
          </p:cNvPr>
          <p:cNvPicPr>
            <a:picLocks noChangeAspect="1"/>
          </p:cNvPicPr>
          <p:nvPr/>
        </p:nvPicPr>
        <p:blipFill rotWithShape="1">
          <a:blip r:embed="rId3"/>
          <a:srcRect t="8537"/>
          <a:stretch/>
        </p:blipFill>
        <p:spPr>
          <a:xfrm>
            <a:off x="1" y="10"/>
            <a:ext cx="12191999" cy="6857990"/>
          </a:xfrm>
          <a:prstGeom prst="rect">
            <a:avLst/>
          </a:prstGeom>
        </p:spPr>
      </p:pic>
      <p:sp>
        <p:nvSpPr>
          <p:cNvPr id="3" name="Subtitle 2">
            <a:extLst>
              <a:ext uri="{FF2B5EF4-FFF2-40B4-BE49-F238E27FC236}">
                <a16:creationId xmlns:a16="http://schemas.microsoft.com/office/drawing/2014/main" id="{E9DDDC89-F938-4922-BE9D-3EB7BBF08D37}"/>
              </a:ext>
            </a:extLst>
          </p:cNvPr>
          <p:cNvSpPr>
            <a:spLocks noGrp="1"/>
          </p:cNvSpPr>
          <p:nvPr>
            <p:ph type="subTitle" idx="1"/>
          </p:nvPr>
        </p:nvSpPr>
        <p:spPr>
          <a:xfrm>
            <a:off x="5094158" y="5912750"/>
            <a:ext cx="6470693" cy="605256"/>
          </a:xfrm>
        </p:spPr>
        <p:txBody>
          <a:bodyPr>
            <a:normAutofit/>
          </a:bodyPr>
          <a:lstStyle/>
          <a:p>
            <a:r>
              <a:rPr lang="en-ZA" dirty="0"/>
              <a:t>Incorporating Digitisation in Asset Management</a:t>
            </a:r>
          </a:p>
        </p:txBody>
      </p:sp>
      <p:sp>
        <p:nvSpPr>
          <p:cNvPr id="6" name="Title 5">
            <a:extLst>
              <a:ext uri="{FF2B5EF4-FFF2-40B4-BE49-F238E27FC236}">
                <a16:creationId xmlns:a16="http://schemas.microsoft.com/office/drawing/2014/main" id="{6F2931A7-2FC6-489B-98AD-B2FF34761725}"/>
              </a:ext>
            </a:extLst>
          </p:cNvPr>
          <p:cNvSpPr>
            <a:spLocks noGrp="1"/>
          </p:cNvSpPr>
          <p:nvPr>
            <p:ph type="ctrTitle"/>
          </p:nvPr>
        </p:nvSpPr>
        <p:spPr/>
        <p:txBody>
          <a:bodyPr/>
          <a:lstStyle/>
          <a:p>
            <a:r>
              <a:rPr lang="en-ZA" dirty="0">
                <a:highlight>
                  <a:srgbClr val="000080"/>
                </a:highlight>
              </a:rPr>
              <a:t>Live OEE MEASUREMENT</a:t>
            </a:r>
            <a:br>
              <a:rPr lang="en-ZA" dirty="0">
                <a:highlight>
                  <a:srgbClr val="000080"/>
                </a:highlight>
              </a:rPr>
            </a:br>
            <a:endParaRPr lang="en-ZA" dirty="0">
              <a:highlight>
                <a:srgbClr val="000080"/>
              </a:highlight>
            </a:endParaRPr>
          </a:p>
        </p:txBody>
      </p:sp>
    </p:spTree>
    <p:extLst>
      <p:ext uri="{BB962C8B-B14F-4D97-AF65-F5344CB8AC3E}">
        <p14:creationId xmlns:p14="http://schemas.microsoft.com/office/powerpoint/2010/main" val="261072343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71" name="Rectangle 70">
            <a:extLst>
              <a:ext uri="{FF2B5EF4-FFF2-40B4-BE49-F238E27FC236}">
                <a16:creationId xmlns:a16="http://schemas.microsoft.com/office/drawing/2014/main" id="{C2E4E997-8672-4FFD-B8EC-9932A8E471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pic>
        <p:nvPicPr>
          <p:cNvPr id="73" name="Picture 2">
            <a:extLst>
              <a:ext uri="{FF2B5EF4-FFF2-40B4-BE49-F238E27FC236}">
                <a16:creationId xmlns:a16="http://schemas.microsoft.com/office/drawing/2014/main" id="{FE6BA9E6-1D9E-4D30-B528-D49FA1342E4E}"/>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alphaModFix amt="30000"/>
            <a:extLst>
              <a:ext uri="{28A0092B-C50C-407E-A947-70E740481C1C}">
                <a14:useLocalDpi xmlns:a14="http://schemas.microsoft.com/office/drawing/2010/main" val="0"/>
              </a:ext>
            </a:extLst>
          </a:blip>
          <a:srcRect/>
          <a:stretch>
            <a:fillRect/>
          </a:stretch>
        </p:blipFill>
        <p:spPr bwMode="auto">
          <a:xfrm>
            <a:off x="0" y="0"/>
            <a:ext cx="12192003" cy="6858001"/>
          </a:xfrm>
          <a:prstGeom prst="rect">
            <a:avLst/>
          </a:prstGeom>
          <a:noFill/>
          <a:extLst>
            <a:ext uri="{909E8E84-426E-40dd-AFC4-6F175D3DCCD1}">
              <a14:hiddenFill xmlns:a14="http://schemas.microsoft.com/office/drawing/2010/main" xmlns:p14="http://schemas.microsoft.com/office/powerpoint/2010/main" xmlns:a16="http://schemas.microsoft.com/office/drawing/2014/main" xmlns="">
                <a:solidFill>
                  <a:srgbClr val="FFFFFF"/>
                </a:solidFill>
              </a14:hiddenFill>
            </a:ext>
          </a:extLst>
        </p:spPr>
      </p:pic>
      <p:sp>
        <p:nvSpPr>
          <p:cNvPr id="2" name="Title 1">
            <a:extLst>
              <a:ext uri="{FF2B5EF4-FFF2-40B4-BE49-F238E27FC236}">
                <a16:creationId xmlns:a16="http://schemas.microsoft.com/office/drawing/2014/main" id="{20A5E1A7-9A23-4360-B8CB-5F1C19E5F7B5}"/>
              </a:ext>
            </a:extLst>
          </p:cNvPr>
          <p:cNvSpPr>
            <a:spLocks noGrp="1"/>
          </p:cNvSpPr>
          <p:nvPr>
            <p:ph type="title"/>
          </p:nvPr>
        </p:nvSpPr>
        <p:spPr>
          <a:xfrm>
            <a:off x="714693" y="1003300"/>
            <a:ext cx="4459286" cy="645132"/>
          </a:xfrm>
        </p:spPr>
        <p:txBody>
          <a:bodyPr>
            <a:normAutofit/>
          </a:bodyPr>
          <a:lstStyle/>
          <a:p>
            <a:r>
              <a:rPr lang="en-ZA" sz="3200" dirty="0"/>
              <a:t>What is OEE</a:t>
            </a:r>
          </a:p>
        </p:txBody>
      </p:sp>
      <p:sp>
        <p:nvSpPr>
          <p:cNvPr id="3" name="Content Placeholder 2">
            <a:extLst>
              <a:ext uri="{FF2B5EF4-FFF2-40B4-BE49-F238E27FC236}">
                <a16:creationId xmlns:a16="http://schemas.microsoft.com/office/drawing/2014/main" id="{80862137-ED8A-40E9-96D0-8E9FAED884CC}"/>
              </a:ext>
            </a:extLst>
          </p:cNvPr>
          <p:cNvSpPr>
            <a:spLocks noGrp="1"/>
          </p:cNvSpPr>
          <p:nvPr>
            <p:ph idx="1"/>
          </p:nvPr>
        </p:nvSpPr>
        <p:spPr>
          <a:xfrm>
            <a:off x="712788" y="1720850"/>
            <a:ext cx="5264149" cy="4493683"/>
          </a:xfrm>
        </p:spPr>
        <p:txBody>
          <a:bodyPr>
            <a:normAutofit fontScale="92500"/>
          </a:bodyPr>
          <a:lstStyle/>
          <a:p>
            <a:pPr>
              <a:lnSpc>
                <a:spcPct val="110000"/>
              </a:lnSpc>
            </a:pPr>
            <a:r>
              <a:rPr lang="en-US" sz="1900" dirty="0"/>
              <a:t>OEE is simply stated as the calculation of the product of </a:t>
            </a:r>
            <a:r>
              <a:rPr lang="en-US" sz="1900" b="1" u="sng" dirty="0"/>
              <a:t>Availability, Performance and Quality</a:t>
            </a:r>
            <a:r>
              <a:rPr lang="en-US" sz="1900" dirty="0"/>
              <a:t>.</a:t>
            </a:r>
          </a:p>
          <a:p>
            <a:pPr>
              <a:lnSpc>
                <a:spcPct val="110000"/>
              </a:lnSpc>
            </a:pPr>
            <a:r>
              <a:rPr lang="en-US" sz="1900" dirty="0"/>
              <a:t>In real world applications there is not always a simple way to get to these calculations as there are often perceived differences usually caused by different silos of views of the same issues. </a:t>
            </a:r>
          </a:p>
          <a:p>
            <a:pPr>
              <a:lnSpc>
                <a:spcPct val="110000"/>
              </a:lnSpc>
            </a:pPr>
            <a:r>
              <a:rPr lang="en-US" sz="1900" dirty="0"/>
              <a:t>Historical data may be recorded on paper based systems that are sometimes captured into excel sheets for analysis days, weeks or even months later.</a:t>
            </a:r>
          </a:p>
          <a:p>
            <a:pPr>
              <a:lnSpc>
                <a:spcPct val="110000"/>
              </a:lnSpc>
            </a:pPr>
            <a:r>
              <a:rPr lang="en-US" sz="1900" dirty="0"/>
              <a:t>A critical part of OEE is to standardize and agree the way that these values are measured and calculated across the organization.</a:t>
            </a:r>
            <a:endParaRPr lang="en-ZA" sz="1900" dirty="0"/>
          </a:p>
        </p:txBody>
      </p:sp>
      <p:pic>
        <p:nvPicPr>
          <p:cNvPr id="1026" name="Picture 2" descr="Life Lessons | Enlightened Conflict | Life lessons, Responsibility quotes,  Truth">
            <a:extLst>
              <a:ext uri="{FF2B5EF4-FFF2-40B4-BE49-F238E27FC236}">
                <a16:creationId xmlns:a16="http://schemas.microsoft.com/office/drawing/2014/main" id="{8B98F7FD-C330-491F-AF1F-C57A9E7BB4EC}"/>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6324600" y="731321"/>
            <a:ext cx="5456279" cy="5442637"/>
          </a:xfrm>
          <a:prstGeom prst="round2DiagRect">
            <a:avLst>
              <a:gd name="adj1" fmla="val 5608"/>
              <a:gd name="adj2" fmla="val 0"/>
            </a:avLst>
          </a:prstGeom>
          <a:noFill/>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a:extLst>
            <a:ext uri="{909E8E84-426E-40DD-AFC4-6F175D3DCCD1}">
              <a14:hiddenFill xmlns:a14="http://schemas.microsoft.com/office/drawing/2010/main">
                <a:solidFill>
                  <a:srgbClr val="FFFFFF"/>
                </a:solidFill>
              </a14:hiddenFill>
            </a:ext>
          </a:extLst>
        </p:spPr>
      </p:pic>
      <p:grpSp>
        <p:nvGrpSpPr>
          <p:cNvPr id="75" name="Group 74">
            <a:extLst>
              <a:ext uri="{FF2B5EF4-FFF2-40B4-BE49-F238E27FC236}">
                <a16:creationId xmlns:a16="http://schemas.microsoft.com/office/drawing/2014/main" id="{453E4DEE-E996-40F8-8635-0FF43D7348F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1220788" cy="6858001"/>
            <a:chOff x="-14288" y="0"/>
            <a:chExt cx="1220788" cy="6858001"/>
          </a:xfrm>
          <a:gradFill flip="none" rotWithShape="1">
            <a:gsLst>
              <a:gs pos="0">
                <a:schemeClr val="tx2"/>
              </a:gs>
              <a:gs pos="100000">
                <a:schemeClr val="bg2">
                  <a:lumMod val="60000"/>
                  <a:lumOff val="40000"/>
                </a:schemeClr>
              </a:gs>
            </a:gsLst>
            <a:lin ang="5400000" scaled="0"/>
            <a:tileRect/>
          </a:gradFill>
        </p:grpSpPr>
        <p:sp>
          <p:nvSpPr>
            <p:cNvPr id="76" name="Rectangle 5">
              <a:extLst>
                <a:ext uri="{FF2B5EF4-FFF2-40B4-BE49-F238E27FC236}">
                  <a16:creationId xmlns:a16="http://schemas.microsoft.com/office/drawing/2014/main" id="{08BD1D3E-43CE-49EB-A424-0738950C6424}"/>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14300" y="4763"/>
              <a:ext cx="23813" cy="2181225"/>
            </a:xfrm>
            <a:prstGeom prst="rect">
              <a:avLst/>
            </a:pr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miter lim="800000"/>
                  <a:headEnd/>
                  <a:tailEnd/>
                </a14:hiddenLine>
              </a:ext>
            </a:extLst>
          </p:spPr>
        </p:sp>
        <p:sp>
          <p:nvSpPr>
            <p:cNvPr id="77" name="Freeform 6">
              <a:extLst>
                <a:ext uri="{FF2B5EF4-FFF2-40B4-BE49-F238E27FC236}">
                  <a16:creationId xmlns:a16="http://schemas.microsoft.com/office/drawing/2014/main" id="{E9182037-E3FA-489A-95D5-29E4248420D8}"/>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33337"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78" name="Freeform 7">
              <a:extLst>
                <a:ext uri="{FF2B5EF4-FFF2-40B4-BE49-F238E27FC236}">
                  <a16:creationId xmlns:a16="http://schemas.microsoft.com/office/drawing/2014/main" id="{E8864E76-AD7F-4BEE-B3F6-A78FA42AEFAC}"/>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8575"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79" name="Freeform 8">
              <a:extLst>
                <a:ext uri="{FF2B5EF4-FFF2-40B4-BE49-F238E27FC236}">
                  <a16:creationId xmlns:a16="http://schemas.microsoft.com/office/drawing/2014/main" id="{8AD071B3-046D-4479-91FE-01E9AD7C8AA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00025" y="4763"/>
              <a:ext cx="369888" cy="1811338"/>
            </a:xfrm>
            <a:custGeom>
              <a:avLst/>
              <a:gdLst/>
              <a:ahLst/>
              <a:cxnLst/>
              <a:rect l="0" t="0" r="r" b="b"/>
              <a:pathLst>
                <a:path w="233" h="1141">
                  <a:moveTo>
                    <a:pt x="218" y="1141"/>
                  </a:moveTo>
                  <a:lnTo>
                    <a:pt x="0" y="626"/>
                  </a:lnTo>
                  <a:lnTo>
                    <a:pt x="0" y="0"/>
                  </a:lnTo>
                  <a:lnTo>
                    <a:pt x="15" y="0"/>
                  </a:lnTo>
                  <a:lnTo>
                    <a:pt x="15" y="623"/>
                  </a:lnTo>
                  <a:lnTo>
                    <a:pt x="233" y="1135"/>
                  </a:lnTo>
                  <a:lnTo>
                    <a:pt x="218" y="1141"/>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80" name="Freeform 9">
              <a:extLst>
                <a:ext uri="{FF2B5EF4-FFF2-40B4-BE49-F238E27FC236}">
                  <a16:creationId xmlns:a16="http://schemas.microsoft.com/office/drawing/2014/main" id="{91D776F5-E902-4A4D-A75D-A46E063C9F38}"/>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03237" y="1801813"/>
              <a:ext cx="190500" cy="188913"/>
            </a:xfrm>
            <a:custGeom>
              <a:avLst/>
              <a:gdLst/>
              <a:ahLst/>
              <a:cxnLst/>
              <a:rect l="0" t="0" r="r" b="b"/>
              <a:pathLst>
                <a:path w="40" h="40">
                  <a:moveTo>
                    <a:pt x="20" y="40"/>
                  </a:moveTo>
                  <a:cubicBezTo>
                    <a:pt x="9" y="40"/>
                    <a:pt x="0" y="31"/>
                    <a:pt x="0" y="20"/>
                  </a:cubicBezTo>
                  <a:cubicBezTo>
                    <a:pt x="0" y="9"/>
                    <a:pt x="9" y="0"/>
                    <a:pt x="20" y="0"/>
                  </a:cubicBezTo>
                  <a:cubicBezTo>
                    <a:pt x="33" y="0"/>
                    <a:pt x="40" y="6"/>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9"/>
                    <a:pt x="31"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81" name="Freeform 10">
              <a:extLst>
                <a:ext uri="{FF2B5EF4-FFF2-40B4-BE49-F238E27FC236}">
                  <a16:creationId xmlns:a16="http://schemas.microsoft.com/office/drawing/2014/main" id="{EBED8F24-A998-4952-AB68-E2074F0746F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85750" y="4763"/>
              <a:ext cx="369888" cy="1430338"/>
            </a:xfrm>
            <a:custGeom>
              <a:avLst/>
              <a:gdLst/>
              <a:ahLst/>
              <a:cxnLst/>
              <a:rect l="0" t="0" r="r" b="b"/>
              <a:pathLst>
                <a:path w="233" h="901">
                  <a:moveTo>
                    <a:pt x="221" y="901"/>
                  </a:moveTo>
                  <a:lnTo>
                    <a:pt x="0" y="383"/>
                  </a:lnTo>
                  <a:lnTo>
                    <a:pt x="0" y="0"/>
                  </a:lnTo>
                  <a:lnTo>
                    <a:pt x="18" y="0"/>
                  </a:lnTo>
                  <a:lnTo>
                    <a:pt x="18" y="380"/>
                  </a:lnTo>
                  <a:lnTo>
                    <a:pt x="233" y="895"/>
                  </a:lnTo>
                  <a:lnTo>
                    <a:pt x="221" y="901"/>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82" name="Freeform 11">
              <a:extLst>
                <a:ext uri="{FF2B5EF4-FFF2-40B4-BE49-F238E27FC236}">
                  <a16:creationId xmlns:a16="http://schemas.microsoft.com/office/drawing/2014/main" id="{74D7A646-8CDC-49B3-9C44-3EF38DB4264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46100"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83" name="Freeform 12">
              <a:extLst>
                <a:ext uri="{FF2B5EF4-FFF2-40B4-BE49-F238E27FC236}">
                  <a16:creationId xmlns:a16="http://schemas.microsoft.com/office/drawing/2014/main" id="{D4E99D14-E4F4-419B-9AAF-8D1CEAB28A2D}"/>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88962" y="1420813"/>
              <a:ext cx="190500" cy="190500"/>
            </a:xfrm>
            <a:custGeom>
              <a:avLst/>
              <a:gdLst/>
              <a:ahLst/>
              <a:cxnLst/>
              <a:rect l="0" t="0" r="r" b="b"/>
              <a:pathLst>
                <a:path w="40" h="40">
                  <a:moveTo>
                    <a:pt x="20" y="40"/>
                  </a:moveTo>
                  <a:cubicBezTo>
                    <a:pt x="9" y="40"/>
                    <a:pt x="0" y="31"/>
                    <a:pt x="0" y="20"/>
                  </a:cubicBezTo>
                  <a:cubicBezTo>
                    <a:pt x="0" y="9"/>
                    <a:pt x="9" y="0"/>
                    <a:pt x="20" y="0"/>
                  </a:cubicBezTo>
                  <a:cubicBezTo>
                    <a:pt x="33" y="0"/>
                    <a:pt x="40" y="7"/>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9"/>
                    <a:pt x="31"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84" name="Freeform 13">
              <a:extLst>
                <a:ext uri="{FF2B5EF4-FFF2-40B4-BE49-F238E27FC236}">
                  <a16:creationId xmlns:a16="http://schemas.microsoft.com/office/drawing/2014/main" id="{377E106C-5445-4A52-9F7E-DA1738744291}"/>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88962"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85" name="Freeform 14">
              <a:extLst>
                <a:ext uri="{FF2B5EF4-FFF2-40B4-BE49-F238E27FC236}">
                  <a16:creationId xmlns:a16="http://schemas.microsoft.com/office/drawing/2014/main" id="{752BFE96-D378-4BAE-A64B-F851A34C477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41350" y="0"/>
              <a:ext cx="422275" cy="527050"/>
            </a:xfrm>
            <a:custGeom>
              <a:avLst/>
              <a:gdLst/>
              <a:ahLst/>
              <a:cxnLst/>
              <a:rect l="0" t="0" r="r" b="b"/>
              <a:pathLst>
                <a:path w="266" h="332">
                  <a:moveTo>
                    <a:pt x="257" y="332"/>
                  </a:moveTo>
                  <a:lnTo>
                    <a:pt x="48" y="123"/>
                  </a:lnTo>
                  <a:lnTo>
                    <a:pt x="0" y="6"/>
                  </a:lnTo>
                  <a:lnTo>
                    <a:pt x="15" y="0"/>
                  </a:lnTo>
                  <a:lnTo>
                    <a:pt x="63" y="114"/>
                  </a:lnTo>
                  <a:lnTo>
                    <a:pt x="266" y="320"/>
                  </a:lnTo>
                  <a:lnTo>
                    <a:pt x="257" y="332"/>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86" name="Freeform 15">
              <a:extLst>
                <a:ext uri="{FF2B5EF4-FFF2-40B4-BE49-F238E27FC236}">
                  <a16:creationId xmlns:a16="http://schemas.microsoft.com/office/drawing/2014/main" id="{B88FFB19-5A5E-4078-B467-9D4ABD21BD9A}"/>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020762"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87" name="Line 16">
              <a:extLst>
                <a:ext uri="{FF2B5EF4-FFF2-40B4-BE49-F238E27FC236}">
                  <a16:creationId xmlns:a16="http://schemas.microsoft.com/office/drawing/2014/main" id="{11042975-3D19-4728-BCDA-D3F5CD633EDB}"/>
                </a:ext>
                <a:ext uri="{C183D7F6-B498-43B3-948B-1728B52AA6E4}">
                  <adec:decorative xmlns:adec="http://schemas.microsoft.com/office/drawing/2017/decorative" val="1"/>
                </a:ext>
              </a:extLst>
            </p:cNvPr>
            <p:cNvSpPr>
              <a:spLocks noChangeShapeType="1"/>
            </p:cNvSpPr>
            <p:nvPr>
              <p:extLst>
                <p:ext uri="{386F3935-93C4-4BCD-93E2-E3B085C9AB24}">
                  <p16:designElem xmlns:p16="http://schemas.microsoft.com/office/powerpoint/2015/main" val="1"/>
                </p:ext>
              </p:extLst>
            </p:nvPr>
          </p:nvSpPr>
          <p:spPr bwMode="auto">
            <a:xfrm>
              <a:off x="-4763" y="9525"/>
              <a:ext cx="0" cy="0"/>
            </a:xfrm>
            <a:prstGeom prst="line">
              <a:avLst/>
            </a:prstGeom>
            <a:grpFill/>
            <a:ln w="15" cap="flat">
              <a:solidFill>
                <a:srgbClr val="FFFFFF"/>
              </a:solidFill>
              <a:prstDash val="solid"/>
              <a:miter lim="800000"/>
              <a:headEnd/>
              <a:tailEnd/>
            </a:ln>
          </p:spPr>
        </p:sp>
        <p:sp>
          <p:nvSpPr>
            <p:cNvPr id="88" name="Freeform 17">
              <a:extLst>
                <a:ext uri="{FF2B5EF4-FFF2-40B4-BE49-F238E27FC236}">
                  <a16:creationId xmlns:a16="http://schemas.microsoft.com/office/drawing/2014/main" id="{A28972BD-D2E1-4DCA-A907-2E3B6F60664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9525" y="1801813"/>
              <a:ext cx="123825" cy="127000"/>
            </a:xfrm>
            <a:custGeom>
              <a:avLst/>
              <a:gdLst/>
              <a:ahLst/>
              <a:cxnLst/>
              <a:rect l="0" t="0" r="r" b="b"/>
              <a:pathLst>
                <a:path w="78" h="80">
                  <a:moveTo>
                    <a:pt x="6" y="80"/>
                  </a:moveTo>
                  <a:lnTo>
                    <a:pt x="0" y="71"/>
                  </a:lnTo>
                  <a:lnTo>
                    <a:pt x="69" y="0"/>
                  </a:lnTo>
                  <a:lnTo>
                    <a:pt x="78" y="9"/>
                  </a:lnTo>
                  <a:lnTo>
                    <a:pt x="6" y="80"/>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89" name="Freeform 18">
              <a:extLst>
                <a:ext uri="{FF2B5EF4-FFF2-40B4-BE49-F238E27FC236}">
                  <a16:creationId xmlns:a16="http://schemas.microsoft.com/office/drawing/2014/main" id="{1C806824-5C2D-4747-B038-69EE4074B36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9525" y="3549650"/>
              <a:ext cx="147638" cy="481013"/>
            </a:xfrm>
            <a:custGeom>
              <a:avLst/>
              <a:gdLst/>
              <a:ahLst/>
              <a:cxnLst/>
              <a:rect l="0" t="0" r="r" b="b"/>
              <a:pathLst>
                <a:path w="93" h="303">
                  <a:moveTo>
                    <a:pt x="93" y="303"/>
                  </a:moveTo>
                  <a:lnTo>
                    <a:pt x="78" y="303"/>
                  </a:lnTo>
                  <a:lnTo>
                    <a:pt x="78" y="78"/>
                  </a:lnTo>
                  <a:lnTo>
                    <a:pt x="0" y="12"/>
                  </a:lnTo>
                  <a:lnTo>
                    <a:pt x="12" y="0"/>
                  </a:lnTo>
                  <a:lnTo>
                    <a:pt x="93" y="69"/>
                  </a:lnTo>
                  <a:lnTo>
                    <a:pt x="93" y="303"/>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90" name="Freeform 19">
              <a:extLst>
                <a:ext uri="{FF2B5EF4-FFF2-40B4-BE49-F238E27FC236}">
                  <a16:creationId xmlns:a16="http://schemas.microsoft.com/office/drawing/2014/main" id="{3B33F710-16D7-4F48-BFCA-66C9CA2352C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28587"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91" name="Freeform 20">
              <a:extLst>
                <a:ext uri="{FF2B5EF4-FFF2-40B4-BE49-F238E27FC236}">
                  <a16:creationId xmlns:a16="http://schemas.microsoft.com/office/drawing/2014/main" id="{6C8C8ED4-90FA-4E97-AAF0-D5D51E6A935E}"/>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04787" y="1849438"/>
              <a:ext cx="114300" cy="107950"/>
            </a:xfrm>
            <a:custGeom>
              <a:avLst/>
              <a:gdLst/>
              <a:ahLst/>
              <a:cxnLst/>
              <a:rect l="0" t="0" r="r" b="b"/>
              <a:pathLst>
                <a:path w="24" h="23">
                  <a:moveTo>
                    <a:pt x="12" y="23"/>
                  </a:moveTo>
                  <a:cubicBezTo>
                    <a:pt x="6" y="23"/>
                    <a:pt x="0" y="18"/>
                    <a:pt x="0" y="12"/>
                  </a:cubicBezTo>
                  <a:cubicBezTo>
                    <a:pt x="0" y="5"/>
                    <a:pt x="6" y="0"/>
                    <a:pt x="12" y="0"/>
                  </a:cubicBezTo>
                  <a:cubicBezTo>
                    <a:pt x="18" y="0"/>
                    <a:pt x="24" y="5"/>
                    <a:pt x="24" y="12"/>
                  </a:cubicBezTo>
                  <a:cubicBezTo>
                    <a:pt x="24" y="18"/>
                    <a:pt x="18" y="23"/>
                    <a:pt x="12" y="23"/>
                  </a:cubicBezTo>
                  <a:close/>
                  <a:moveTo>
                    <a:pt x="12" y="4"/>
                  </a:moveTo>
                  <a:cubicBezTo>
                    <a:pt x="8" y="4"/>
                    <a:pt x="4" y="8"/>
                    <a:pt x="4" y="12"/>
                  </a:cubicBezTo>
                  <a:cubicBezTo>
                    <a:pt x="4" y="16"/>
                    <a:pt x="8" y="19"/>
                    <a:pt x="12" y="19"/>
                  </a:cubicBezTo>
                  <a:cubicBezTo>
                    <a:pt x="16" y="19"/>
                    <a:pt x="20" y="16"/>
                    <a:pt x="20" y="12"/>
                  </a:cubicBezTo>
                  <a:cubicBezTo>
                    <a:pt x="20" y="8"/>
                    <a:pt x="16" y="4"/>
                    <a:pt x="12"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92" name="Rectangle 21">
              <a:extLst>
                <a:ext uri="{FF2B5EF4-FFF2-40B4-BE49-F238E27FC236}">
                  <a16:creationId xmlns:a16="http://schemas.microsoft.com/office/drawing/2014/main" id="{6C5EB9C1-B25F-4172-8A96-5950ECC828FC}"/>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33350" y="4662488"/>
              <a:ext cx="23813" cy="2181225"/>
            </a:xfrm>
            <a:prstGeom prst="rect">
              <a:avLst/>
            </a:pr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miter lim="800000"/>
                  <a:headEnd/>
                  <a:tailEnd/>
                </a14:hiddenLine>
              </a:ext>
            </a:extLst>
          </p:spPr>
        </p:sp>
        <p:sp>
          <p:nvSpPr>
            <p:cNvPr id="93" name="Freeform 22">
              <a:extLst>
                <a:ext uri="{FF2B5EF4-FFF2-40B4-BE49-F238E27FC236}">
                  <a16:creationId xmlns:a16="http://schemas.microsoft.com/office/drawing/2014/main" id="{097E6E8A-9373-4655-882B-21715CCE97E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23837" y="5041900"/>
              <a:ext cx="369888" cy="1801813"/>
            </a:xfrm>
            <a:custGeom>
              <a:avLst/>
              <a:gdLst/>
              <a:ahLst/>
              <a:cxnLst/>
              <a:rect l="0" t="0" r="r" b="b"/>
              <a:pathLst>
                <a:path w="233" h="1135">
                  <a:moveTo>
                    <a:pt x="15" y="1135"/>
                  </a:moveTo>
                  <a:lnTo>
                    <a:pt x="0" y="1135"/>
                  </a:lnTo>
                  <a:lnTo>
                    <a:pt x="0" y="515"/>
                  </a:lnTo>
                  <a:lnTo>
                    <a:pt x="0" y="512"/>
                  </a:lnTo>
                  <a:lnTo>
                    <a:pt x="218" y="0"/>
                  </a:lnTo>
                  <a:lnTo>
                    <a:pt x="233" y="6"/>
                  </a:lnTo>
                  <a:lnTo>
                    <a:pt x="15" y="518"/>
                  </a:lnTo>
                  <a:lnTo>
                    <a:pt x="15" y="1135"/>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94" name="Freeform 23">
              <a:extLst>
                <a:ext uri="{FF2B5EF4-FFF2-40B4-BE49-F238E27FC236}">
                  <a16:creationId xmlns:a16="http://schemas.microsoft.com/office/drawing/2014/main" id="{EB8CC766-1206-4372-ACAF-8230AF4D5421}"/>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2387"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95" name="Freeform 24">
              <a:extLst>
                <a:ext uri="{FF2B5EF4-FFF2-40B4-BE49-F238E27FC236}">
                  <a16:creationId xmlns:a16="http://schemas.microsoft.com/office/drawing/2014/main" id="{1C8E2511-2489-47B2-9C19-C410910DD90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4288" y="5627688"/>
              <a:ext cx="85725" cy="1216025"/>
            </a:xfrm>
            <a:custGeom>
              <a:avLst/>
              <a:gdLst/>
              <a:ahLst/>
              <a:cxnLst/>
              <a:rect l="0" t="0" r="r" b="b"/>
              <a:pathLst>
                <a:path w="54" h="766">
                  <a:moveTo>
                    <a:pt x="54" y="766"/>
                  </a:moveTo>
                  <a:lnTo>
                    <a:pt x="36" y="766"/>
                  </a:lnTo>
                  <a:lnTo>
                    <a:pt x="36" y="149"/>
                  </a:lnTo>
                  <a:lnTo>
                    <a:pt x="0" y="3"/>
                  </a:lnTo>
                  <a:lnTo>
                    <a:pt x="18" y="0"/>
                  </a:lnTo>
                  <a:lnTo>
                    <a:pt x="54" y="146"/>
                  </a:lnTo>
                  <a:lnTo>
                    <a:pt x="54" y="766"/>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96" name="Freeform 25">
              <a:extLst>
                <a:ext uri="{FF2B5EF4-FFF2-40B4-BE49-F238E27FC236}">
                  <a16:creationId xmlns:a16="http://schemas.microsoft.com/office/drawing/2014/main" id="{D7820196-0A47-47EF-832C-A688E8977D60}"/>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27050"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97" name="Freeform 26">
              <a:extLst>
                <a:ext uri="{FF2B5EF4-FFF2-40B4-BE49-F238E27FC236}">
                  <a16:creationId xmlns:a16="http://schemas.microsoft.com/office/drawing/2014/main" id="{4982E0BF-34AE-48A3-AD6B-E0F3CD05DB3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09562" y="5422900"/>
              <a:ext cx="374650" cy="1425575"/>
            </a:xfrm>
            <a:custGeom>
              <a:avLst/>
              <a:gdLst/>
              <a:ahLst/>
              <a:cxnLst/>
              <a:rect l="0" t="0" r="r" b="b"/>
              <a:pathLst>
                <a:path w="236" h="898">
                  <a:moveTo>
                    <a:pt x="18" y="898"/>
                  </a:moveTo>
                  <a:lnTo>
                    <a:pt x="0" y="898"/>
                  </a:lnTo>
                  <a:lnTo>
                    <a:pt x="0" y="515"/>
                  </a:lnTo>
                  <a:lnTo>
                    <a:pt x="3" y="512"/>
                  </a:lnTo>
                  <a:lnTo>
                    <a:pt x="221" y="0"/>
                  </a:lnTo>
                  <a:lnTo>
                    <a:pt x="236" y="6"/>
                  </a:lnTo>
                  <a:lnTo>
                    <a:pt x="18" y="518"/>
                  </a:lnTo>
                  <a:lnTo>
                    <a:pt x="18" y="898"/>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98" name="Freeform 27">
              <a:extLst>
                <a:ext uri="{FF2B5EF4-FFF2-40B4-BE49-F238E27FC236}">
                  <a16:creationId xmlns:a16="http://schemas.microsoft.com/office/drawing/2014/main" id="{CD34643B-9DF2-4310-8868-48252C3393F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69912"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99" name="Freeform 28">
              <a:extLst>
                <a:ext uri="{FF2B5EF4-FFF2-40B4-BE49-F238E27FC236}">
                  <a16:creationId xmlns:a16="http://schemas.microsoft.com/office/drawing/2014/main" id="{4E020C4E-AF64-44A8-B830-779541D8D549}"/>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12775"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100" name="Freeform 29">
              <a:extLst>
                <a:ext uri="{FF2B5EF4-FFF2-40B4-BE49-F238E27FC236}">
                  <a16:creationId xmlns:a16="http://schemas.microsoft.com/office/drawing/2014/main" id="{D97BC3D3-B1B3-4825-9169-BBEF1DBCF055}"/>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12775"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101" name="Freeform 30">
              <a:extLst>
                <a:ext uri="{FF2B5EF4-FFF2-40B4-BE49-F238E27FC236}">
                  <a16:creationId xmlns:a16="http://schemas.microsoft.com/office/drawing/2014/main" id="{A750DC4F-1DAF-470E-98C6-6C68DEB9336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69925" y="6330950"/>
              <a:ext cx="417513" cy="517525"/>
            </a:xfrm>
            <a:custGeom>
              <a:avLst/>
              <a:gdLst/>
              <a:ahLst/>
              <a:cxnLst/>
              <a:rect l="0" t="0" r="r" b="b"/>
              <a:pathLst>
                <a:path w="263" h="326">
                  <a:moveTo>
                    <a:pt x="15" y="326"/>
                  </a:moveTo>
                  <a:lnTo>
                    <a:pt x="0" y="320"/>
                  </a:lnTo>
                  <a:lnTo>
                    <a:pt x="45" y="206"/>
                  </a:lnTo>
                  <a:lnTo>
                    <a:pt x="48" y="206"/>
                  </a:lnTo>
                  <a:lnTo>
                    <a:pt x="254" y="0"/>
                  </a:lnTo>
                  <a:lnTo>
                    <a:pt x="263" y="12"/>
                  </a:lnTo>
                  <a:lnTo>
                    <a:pt x="60" y="215"/>
                  </a:lnTo>
                  <a:lnTo>
                    <a:pt x="15" y="326"/>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102" name="Freeform 31">
              <a:extLst>
                <a:ext uri="{FF2B5EF4-FFF2-40B4-BE49-F238E27FC236}">
                  <a16:creationId xmlns:a16="http://schemas.microsoft.com/office/drawing/2014/main" id="{2F99594A-5BBD-4E10-A818-8BE52B7D952C}"/>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049337"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grpSp>
      <p:sp>
        <p:nvSpPr>
          <p:cNvPr id="4" name="Rectangle 3">
            <a:extLst>
              <a:ext uri="{FF2B5EF4-FFF2-40B4-BE49-F238E27FC236}">
                <a16:creationId xmlns:a16="http://schemas.microsoft.com/office/drawing/2014/main" id="{8F010760-C82A-4753-A4F4-1745EFF0230D}"/>
              </a:ext>
            </a:extLst>
          </p:cNvPr>
          <p:cNvSpPr/>
          <p:nvPr/>
        </p:nvSpPr>
        <p:spPr>
          <a:xfrm>
            <a:off x="11811836" y="1516063"/>
            <a:ext cx="387308" cy="403066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Tree>
    <p:extLst>
      <p:ext uri="{BB962C8B-B14F-4D97-AF65-F5344CB8AC3E}">
        <p14:creationId xmlns:p14="http://schemas.microsoft.com/office/powerpoint/2010/main" val="230942308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a:blip r:embed="rId3">
            <a:duotone>
              <a:schemeClr val="bg2">
                <a:shade val="88000"/>
                <a:hueMod val="106000"/>
                <a:satMod val="140000"/>
                <a:lumMod val="54000"/>
              </a:schemeClr>
              <a:schemeClr val="bg2">
                <a:tint val="98000"/>
                <a:hueMod val="90000"/>
                <a:satMod val="150000"/>
                <a:lumMod val="160000"/>
              </a:schemeClr>
            </a:duotone>
          </a:blip>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E10DA4-4D7D-45F2-A100-4D2F32E8DA9B}"/>
              </a:ext>
            </a:extLst>
          </p:cNvPr>
          <p:cNvSpPr>
            <a:spLocks noGrp="1"/>
          </p:cNvSpPr>
          <p:nvPr>
            <p:ph type="title"/>
          </p:nvPr>
        </p:nvSpPr>
        <p:spPr>
          <a:xfrm>
            <a:off x="1146803" y="263748"/>
            <a:ext cx="5894387" cy="709539"/>
          </a:xfrm>
        </p:spPr>
        <p:txBody>
          <a:bodyPr anchor="b">
            <a:normAutofit/>
          </a:bodyPr>
          <a:lstStyle/>
          <a:p>
            <a:r>
              <a:rPr lang="en-ZA" dirty="0"/>
              <a:t>Live OEE Measurement</a:t>
            </a:r>
          </a:p>
        </p:txBody>
      </p:sp>
      <p:sp>
        <p:nvSpPr>
          <p:cNvPr id="3" name="Content Placeholder 2">
            <a:extLst>
              <a:ext uri="{FF2B5EF4-FFF2-40B4-BE49-F238E27FC236}">
                <a16:creationId xmlns:a16="http://schemas.microsoft.com/office/drawing/2014/main" id="{B86F59D9-C874-4FE3-9834-2D34EDEC83D9}"/>
              </a:ext>
            </a:extLst>
          </p:cNvPr>
          <p:cNvSpPr>
            <a:spLocks noGrp="1"/>
          </p:cNvSpPr>
          <p:nvPr>
            <p:ph idx="1"/>
          </p:nvPr>
        </p:nvSpPr>
        <p:spPr>
          <a:xfrm>
            <a:off x="944208" y="1112800"/>
            <a:ext cx="6587750" cy="4837187"/>
          </a:xfrm>
        </p:spPr>
        <p:txBody>
          <a:bodyPr>
            <a:noAutofit/>
          </a:bodyPr>
          <a:lstStyle/>
          <a:p>
            <a:pPr>
              <a:lnSpc>
                <a:spcPct val="110000"/>
              </a:lnSpc>
            </a:pPr>
            <a:r>
              <a:rPr lang="en-US" sz="1600" dirty="0"/>
              <a:t>A MES system is an IT application which has the capability to extract process data from the production process with higher accuracy and granularity in real time than manual post process capturing does. A MES system can record the down times, capture quality loss data and monitoring the overall speed of production in real time. </a:t>
            </a:r>
          </a:p>
          <a:p>
            <a:pPr>
              <a:lnSpc>
                <a:spcPct val="110000"/>
              </a:lnSpc>
            </a:pPr>
            <a:r>
              <a:rPr lang="en-US" sz="1600" dirty="0"/>
              <a:t>Having this data collection as automated as possible helps to get a LIVE accurate calculation of OEE .It also helps management take faster and well-informed decisions pertaining to process capability, process performance, shift scheduling, employee/operator performance and process improvements. </a:t>
            </a:r>
          </a:p>
          <a:p>
            <a:pPr>
              <a:lnSpc>
                <a:spcPct val="110000"/>
              </a:lnSpc>
            </a:pPr>
            <a:r>
              <a:rPr lang="en-US" sz="1600" dirty="0"/>
              <a:t>As more of the data collection processes get automated more time and effort is saved in collecting and reporting data, this leads to better performance as the reaction time to issues is improved . </a:t>
            </a:r>
          </a:p>
          <a:p>
            <a:pPr>
              <a:lnSpc>
                <a:spcPct val="110000"/>
              </a:lnSpc>
            </a:pPr>
            <a:r>
              <a:rPr lang="en-US" sz="1600" dirty="0"/>
              <a:t>It also becomes easier to utilize the data and analytics to drill down to the exact cause of a performance related problem, as the data collected is allot more granular in nature than manual collection methods . </a:t>
            </a:r>
          </a:p>
        </p:txBody>
      </p:sp>
      <p:sp>
        <p:nvSpPr>
          <p:cNvPr id="13" name="Round Diagonal Corner Rectangle 8">
            <a:extLst>
              <a:ext uri="{FF2B5EF4-FFF2-40B4-BE49-F238E27FC236}">
                <a16:creationId xmlns:a16="http://schemas.microsoft.com/office/drawing/2014/main" id="{B7C9601D-3E7E-42E7-A75E-D238CBFEA7B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619997" y="618518"/>
            <a:ext cx="3425200" cy="5172683"/>
          </a:xfrm>
          <a:prstGeom prst="round2DiagRect">
            <a:avLst>
              <a:gd name="adj1" fmla="val 7418"/>
              <a:gd name="adj2" fmla="val 0"/>
            </a:avLst>
          </a:prstGeom>
          <a:solidFill>
            <a:srgbClr val="FFFFFF"/>
          </a:solidFill>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Gears">
            <a:extLst>
              <a:ext uri="{FF2B5EF4-FFF2-40B4-BE49-F238E27FC236}">
                <a16:creationId xmlns:a16="http://schemas.microsoft.com/office/drawing/2014/main" id="{B0F1BCD7-1F44-476A-8BC6-7DFBB4417398}"/>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t="18921" r="-4" b="-4"/>
          <a:stretch/>
        </p:blipFill>
        <p:spPr>
          <a:xfrm>
            <a:off x="7941728" y="934655"/>
            <a:ext cx="2788920" cy="1509386"/>
          </a:xfrm>
          <a:prstGeom prst="rect">
            <a:avLst/>
          </a:prstGeom>
        </p:spPr>
      </p:pic>
      <p:pic>
        <p:nvPicPr>
          <p:cNvPr id="8" name="Picture 7" descr="Worker scanning inventory">
            <a:extLst>
              <a:ext uri="{FF2B5EF4-FFF2-40B4-BE49-F238E27FC236}">
                <a16:creationId xmlns:a16="http://schemas.microsoft.com/office/drawing/2014/main" id="{B4519E7E-563D-41FE-9C5F-8CF3EDFC4D13}"/>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t="5289" r="-4" b="13323"/>
          <a:stretch/>
        </p:blipFill>
        <p:spPr>
          <a:xfrm>
            <a:off x="7941728" y="2449637"/>
            <a:ext cx="2788920" cy="1509386"/>
          </a:xfrm>
          <a:prstGeom prst="rect">
            <a:avLst/>
          </a:prstGeom>
        </p:spPr>
      </p:pic>
      <p:cxnSp>
        <p:nvCxnSpPr>
          <p:cNvPr id="15" name="Straight Connector 14">
            <a:extLst>
              <a:ext uri="{FF2B5EF4-FFF2-40B4-BE49-F238E27FC236}">
                <a16:creationId xmlns:a16="http://schemas.microsoft.com/office/drawing/2014/main" id="{098FA530-DA73-4EFF-BF80-ACDBED71FA6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915277" y="2449636"/>
            <a:ext cx="2834640" cy="0"/>
          </a:xfrm>
          <a:prstGeom prst="line">
            <a:avLst/>
          </a:prstGeom>
          <a:ln w="38100">
            <a:solidFill>
              <a:srgbClr val="FFFFFF"/>
            </a:solidFill>
          </a:ln>
        </p:spPr>
        <p:style>
          <a:lnRef idx="1">
            <a:schemeClr val="accent1"/>
          </a:lnRef>
          <a:fillRef idx="0">
            <a:schemeClr val="accent1"/>
          </a:fillRef>
          <a:effectRef idx="0">
            <a:schemeClr val="accent1"/>
          </a:effectRef>
          <a:fontRef idx="minor">
            <a:schemeClr val="tx1"/>
          </a:fontRef>
        </p:style>
      </p:cxnSp>
      <p:pic>
        <p:nvPicPr>
          <p:cNvPr id="6" name="Picture 5" descr="Focused male engineer working at computer">
            <a:extLst>
              <a:ext uri="{FF2B5EF4-FFF2-40B4-BE49-F238E27FC236}">
                <a16:creationId xmlns:a16="http://schemas.microsoft.com/office/drawing/2014/main" id="{25BAB5F8-5367-40F6-9FB2-96BFB7F5087A}"/>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5328" r="15684" b="2"/>
          <a:stretch/>
        </p:blipFill>
        <p:spPr>
          <a:xfrm>
            <a:off x="7941728" y="3959023"/>
            <a:ext cx="2788920" cy="1509386"/>
          </a:xfrm>
          <a:prstGeom prst="rect">
            <a:avLst/>
          </a:prstGeom>
        </p:spPr>
      </p:pic>
      <p:cxnSp>
        <p:nvCxnSpPr>
          <p:cNvPr id="17" name="Straight Connector 16">
            <a:extLst>
              <a:ext uri="{FF2B5EF4-FFF2-40B4-BE49-F238E27FC236}">
                <a16:creationId xmlns:a16="http://schemas.microsoft.com/office/drawing/2014/main" id="{73A74A42-9BED-4E08-A011-A0033227476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915277" y="3959022"/>
            <a:ext cx="2834640" cy="0"/>
          </a:xfrm>
          <a:prstGeom prst="line">
            <a:avLst/>
          </a:prstGeom>
          <a:ln w="38100">
            <a:solidFill>
              <a:srgbClr val="FFFFFF"/>
            </a:solidFill>
          </a:ln>
        </p:spPr>
        <p:style>
          <a:lnRef idx="1">
            <a:schemeClr val="accent1"/>
          </a:lnRef>
          <a:fillRef idx="0">
            <a:schemeClr val="accent1"/>
          </a:fillRef>
          <a:effectRef idx="0">
            <a:schemeClr val="accent1"/>
          </a:effectRef>
          <a:fontRef idx="minor">
            <a:schemeClr val="tx1"/>
          </a:fontRef>
        </p:style>
      </p:cxnSp>
      <p:sp>
        <p:nvSpPr>
          <p:cNvPr id="10" name="Rectangle 9">
            <a:extLst>
              <a:ext uri="{FF2B5EF4-FFF2-40B4-BE49-F238E27FC236}">
                <a16:creationId xmlns:a16="http://schemas.microsoft.com/office/drawing/2014/main" id="{C51C34E8-96C4-4E19-B52A-7C2AF9EBE98E}"/>
              </a:ext>
            </a:extLst>
          </p:cNvPr>
          <p:cNvSpPr/>
          <p:nvPr/>
        </p:nvSpPr>
        <p:spPr>
          <a:xfrm>
            <a:off x="11811836" y="1516063"/>
            <a:ext cx="387308" cy="403066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Tree>
    <p:extLst>
      <p:ext uri="{BB962C8B-B14F-4D97-AF65-F5344CB8AC3E}">
        <p14:creationId xmlns:p14="http://schemas.microsoft.com/office/powerpoint/2010/main" val="309917635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E10DA4-4D7D-45F2-A100-4D2F32E8DA9B}"/>
              </a:ext>
            </a:extLst>
          </p:cNvPr>
          <p:cNvSpPr>
            <a:spLocks noGrp="1"/>
          </p:cNvSpPr>
          <p:nvPr>
            <p:ph type="title"/>
          </p:nvPr>
        </p:nvSpPr>
        <p:spPr>
          <a:xfrm>
            <a:off x="3428893" y="130643"/>
            <a:ext cx="5894387" cy="697098"/>
          </a:xfrm>
        </p:spPr>
        <p:txBody>
          <a:bodyPr anchor="b">
            <a:normAutofit fontScale="90000"/>
          </a:bodyPr>
          <a:lstStyle/>
          <a:p>
            <a:r>
              <a:rPr lang="en-ZA" dirty="0"/>
              <a:t>Live OEE &amp; The Six Big Losses</a:t>
            </a:r>
          </a:p>
        </p:txBody>
      </p:sp>
      <p:sp>
        <p:nvSpPr>
          <p:cNvPr id="3" name="Content Placeholder 2">
            <a:extLst>
              <a:ext uri="{FF2B5EF4-FFF2-40B4-BE49-F238E27FC236}">
                <a16:creationId xmlns:a16="http://schemas.microsoft.com/office/drawing/2014/main" id="{B86F59D9-C874-4FE3-9834-2D34EDEC83D9}"/>
              </a:ext>
            </a:extLst>
          </p:cNvPr>
          <p:cNvSpPr>
            <a:spLocks noGrp="1"/>
          </p:cNvSpPr>
          <p:nvPr>
            <p:ph idx="1"/>
          </p:nvPr>
        </p:nvSpPr>
        <p:spPr>
          <a:xfrm>
            <a:off x="382554" y="1036320"/>
            <a:ext cx="10852795" cy="5821679"/>
          </a:xfrm>
        </p:spPr>
        <p:txBody>
          <a:bodyPr>
            <a:normAutofit/>
          </a:bodyPr>
          <a:lstStyle/>
          <a:p>
            <a:pPr>
              <a:lnSpc>
                <a:spcPct val="110000"/>
              </a:lnSpc>
            </a:pPr>
            <a:r>
              <a:rPr lang="en-US" sz="1600" dirty="0"/>
              <a:t>The Six Big Losses methodology was developed in Japan in the 1970 and modern use of this methodology ties OEE to the Total Productive Maintenance (TPM) approach. The six losses allow simple identification of equipment loss and specific procedures can be implemented to improve these . By improvement of any one of the six losses an improvement in OEE is seen . Live measurement of these enables continuous improvements.</a:t>
            </a:r>
          </a:p>
          <a:p>
            <a:pPr>
              <a:lnSpc>
                <a:spcPct val="110000"/>
              </a:lnSpc>
            </a:pPr>
            <a:r>
              <a:rPr lang="en-US" sz="1600" dirty="0"/>
              <a:t>The Six Big Losses are :</a:t>
            </a:r>
          </a:p>
        </p:txBody>
      </p:sp>
      <p:graphicFrame>
        <p:nvGraphicFramePr>
          <p:cNvPr id="4" name="Diagram 3">
            <a:extLst>
              <a:ext uri="{FF2B5EF4-FFF2-40B4-BE49-F238E27FC236}">
                <a16:creationId xmlns:a16="http://schemas.microsoft.com/office/drawing/2014/main" id="{774D85BF-9F53-4A9E-A2FF-0F0337D9D2EF}"/>
              </a:ext>
            </a:extLst>
          </p:cNvPr>
          <p:cNvGraphicFramePr/>
          <p:nvPr>
            <p:extLst>
              <p:ext uri="{D42A27DB-BD31-4B8C-83A1-F6EECF244321}">
                <p14:modId xmlns:p14="http://schemas.microsoft.com/office/powerpoint/2010/main" val="4020229902"/>
              </p:ext>
            </p:extLst>
          </p:nvPr>
        </p:nvGraphicFramePr>
        <p:xfrm>
          <a:off x="3183836" y="2181957"/>
          <a:ext cx="5136298" cy="397894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TextBox 4">
            <a:extLst>
              <a:ext uri="{FF2B5EF4-FFF2-40B4-BE49-F238E27FC236}">
                <a16:creationId xmlns:a16="http://schemas.microsoft.com/office/drawing/2014/main" id="{9F9F7719-3826-4D68-91F7-CE3FC97250E3}"/>
              </a:ext>
            </a:extLst>
          </p:cNvPr>
          <p:cNvSpPr txBox="1"/>
          <p:nvPr/>
        </p:nvSpPr>
        <p:spPr>
          <a:xfrm>
            <a:off x="6376087" y="2083339"/>
            <a:ext cx="5181419" cy="584775"/>
          </a:xfrm>
          <a:prstGeom prst="rect">
            <a:avLst/>
          </a:prstGeom>
          <a:noFill/>
        </p:spPr>
        <p:txBody>
          <a:bodyPr wrap="square" rtlCol="0">
            <a:spAutoFit/>
          </a:bodyPr>
          <a:lstStyle/>
          <a:p>
            <a:r>
              <a:rPr lang="en-US" sz="1600" dirty="0"/>
              <a:t>Live measurement can be utilized to analyze down times and establish root causes of issues</a:t>
            </a:r>
            <a:endParaRPr lang="en-ZA" sz="1600" dirty="0"/>
          </a:p>
        </p:txBody>
      </p:sp>
      <p:sp>
        <p:nvSpPr>
          <p:cNvPr id="9" name="TextBox 8">
            <a:extLst>
              <a:ext uri="{FF2B5EF4-FFF2-40B4-BE49-F238E27FC236}">
                <a16:creationId xmlns:a16="http://schemas.microsoft.com/office/drawing/2014/main" id="{36990542-0123-4442-94FA-407886AFB0E9}"/>
              </a:ext>
            </a:extLst>
          </p:cNvPr>
          <p:cNvSpPr txBox="1"/>
          <p:nvPr/>
        </p:nvSpPr>
        <p:spPr>
          <a:xfrm>
            <a:off x="7924619" y="2828288"/>
            <a:ext cx="3884827" cy="1569660"/>
          </a:xfrm>
          <a:prstGeom prst="rect">
            <a:avLst/>
          </a:prstGeom>
          <a:noFill/>
        </p:spPr>
        <p:txBody>
          <a:bodyPr wrap="square" rtlCol="0">
            <a:spAutoFit/>
          </a:bodyPr>
          <a:lstStyle/>
          <a:p>
            <a:r>
              <a:rPr lang="en-US" sz="1600" dirty="0"/>
              <a:t>Live measurements can monitor progress to ensure that all are aware when planned downtime will occur to be more efficient during these times.ie product changeover times can be used for planned maintenance tasks</a:t>
            </a:r>
            <a:endParaRPr lang="en-ZA" sz="1600" dirty="0"/>
          </a:p>
        </p:txBody>
      </p:sp>
      <p:sp>
        <p:nvSpPr>
          <p:cNvPr id="10" name="TextBox 9">
            <a:extLst>
              <a:ext uri="{FF2B5EF4-FFF2-40B4-BE49-F238E27FC236}">
                <a16:creationId xmlns:a16="http://schemas.microsoft.com/office/drawing/2014/main" id="{299771BF-3C37-4E2E-B532-26280727A906}"/>
              </a:ext>
            </a:extLst>
          </p:cNvPr>
          <p:cNvSpPr txBox="1"/>
          <p:nvPr/>
        </p:nvSpPr>
        <p:spPr>
          <a:xfrm>
            <a:off x="7924619" y="4867144"/>
            <a:ext cx="3632887" cy="830997"/>
          </a:xfrm>
          <a:prstGeom prst="rect">
            <a:avLst/>
          </a:prstGeom>
          <a:noFill/>
        </p:spPr>
        <p:txBody>
          <a:bodyPr wrap="square" rtlCol="0">
            <a:spAutoFit/>
          </a:bodyPr>
          <a:lstStyle/>
          <a:p>
            <a:r>
              <a:rPr lang="en-US" sz="1600" dirty="0"/>
              <a:t>By integrating these onto the HMI in a simple capture method the operators can capture these into the Live MES records </a:t>
            </a:r>
            <a:endParaRPr lang="en-ZA" sz="1600" dirty="0"/>
          </a:p>
        </p:txBody>
      </p:sp>
      <p:sp>
        <p:nvSpPr>
          <p:cNvPr id="11" name="TextBox 10">
            <a:extLst>
              <a:ext uri="{FF2B5EF4-FFF2-40B4-BE49-F238E27FC236}">
                <a16:creationId xmlns:a16="http://schemas.microsoft.com/office/drawing/2014/main" id="{6FA22397-4338-4260-B137-9C9CD2D4964F}"/>
              </a:ext>
            </a:extLst>
          </p:cNvPr>
          <p:cNvSpPr txBox="1"/>
          <p:nvPr/>
        </p:nvSpPr>
        <p:spPr>
          <a:xfrm>
            <a:off x="2839995" y="6211669"/>
            <a:ext cx="6512010" cy="584775"/>
          </a:xfrm>
          <a:prstGeom prst="rect">
            <a:avLst/>
          </a:prstGeom>
          <a:noFill/>
        </p:spPr>
        <p:txBody>
          <a:bodyPr wrap="square" rtlCol="0">
            <a:spAutoFit/>
          </a:bodyPr>
          <a:lstStyle/>
          <a:p>
            <a:r>
              <a:rPr lang="en-US" sz="1600" dirty="0"/>
              <a:t>Live measurement can be utilized to display when the optimum speed is not being achieved allowing corrective actions to be taken</a:t>
            </a:r>
            <a:endParaRPr lang="en-ZA" sz="1600" dirty="0"/>
          </a:p>
        </p:txBody>
      </p:sp>
      <p:sp>
        <p:nvSpPr>
          <p:cNvPr id="12" name="TextBox 11">
            <a:extLst>
              <a:ext uri="{FF2B5EF4-FFF2-40B4-BE49-F238E27FC236}">
                <a16:creationId xmlns:a16="http://schemas.microsoft.com/office/drawing/2014/main" id="{E022A13F-21FA-4B1C-A76D-EB37AB41B788}"/>
              </a:ext>
            </a:extLst>
          </p:cNvPr>
          <p:cNvSpPr txBox="1"/>
          <p:nvPr/>
        </p:nvSpPr>
        <p:spPr>
          <a:xfrm>
            <a:off x="268621" y="4180344"/>
            <a:ext cx="3401336" cy="1323439"/>
          </a:xfrm>
          <a:prstGeom prst="rect">
            <a:avLst/>
          </a:prstGeom>
          <a:noFill/>
        </p:spPr>
        <p:txBody>
          <a:bodyPr wrap="square" rtlCol="0">
            <a:spAutoFit/>
          </a:bodyPr>
          <a:lstStyle/>
          <a:p>
            <a:r>
              <a:rPr lang="en-US" sz="1600" dirty="0"/>
              <a:t>Use automation/HMI for capturing the cause–monitoring may lead to insights such as defective equipment that needs to be corrected .Or process issues causing increased rejects</a:t>
            </a:r>
            <a:endParaRPr lang="en-ZA" sz="1600" dirty="0"/>
          </a:p>
        </p:txBody>
      </p:sp>
      <p:sp>
        <p:nvSpPr>
          <p:cNvPr id="13" name="TextBox 12">
            <a:extLst>
              <a:ext uri="{FF2B5EF4-FFF2-40B4-BE49-F238E27FC236}">
                <a16:creationId xmlns:a16="http://schemas.microsoft.com/office/drawing/2014/main" id="{36172E60-1791-4601-937A-4238E62E96E0}"/>
              </a:ext>
            </a:extLst>
          </p:cNvPr>
          <p:cNvSpPr txBox="1"/>
          <p:nvPr/>
        </p:nvSpPr>
        <p:spPr>
          <a:xfrm>
            <a:off x="308785" y="2580986"/>
            <a:ext cx="3496962" cy="1077218"/>
          </a:xfrm>
          <a:prstGeom prst="rect">
            <a:avLst/>
          </a:prstGeom>
          <a:noFill/>
        </p:spPr>
        <p:txBody>
          <a:bodyPr wrap="square" rtlCol="0">
            <a:spAutoFit/>
          </a:bodyPr>
          <a:lstStyle/>
          <a:p>
            <a:r>
              <a:rPr lang="en-US" sz="1600" dirty="0"/>
              <a:t>Analyzing these and ensuring that standards are being followed and preventative maintenance done can lead to improvements in this</a:t>
            </a:r>
            <a:endParaRPr lang="en-ZA" sz="1600" dirty="0"/>
          </a:p>
        </p:txBody>
      </p:sp>
    </p:spTree>
    <p:extLst>
      <p:ext uri="{BB962C8B-B14F-4D97-AF65-F5344CB8AC3E}">
        <p14:creationId xmlns:p14="http://schemas.microsoft.com/office/powerpoint/2010/main" val="9688641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2"/>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9" grpId="0"/>
      <p:bldP spid="10" grpId="0"/>
      <p:bldP spid="11" grpId="0"/>
      <p:bldP spid="12" grpId="0"/>
      <p:bldP spid="13"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p:cNvSpPr txBox="1"/>
          <p:nvPr/>
        </p:nvSpPr>
        <p:spPr>
          <a:xfrm>
            <a:off x="476051" y="336724"/>
            <a:ext cx="6831078" cy="1077218"/>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ZA" sz="3200" b="1" i="0" u="none" strike="noStrike" kern="1200" cap="none" spc="0" normalizeH="0" baseline="0" noProof="0" dirty="0">
                <a:ln>
                  <a:noFill/>
                </a:ln>
                <a:effectLst>
                  <a:outerShdw blurRad="38100" dist="38100" dir="2700000" algn="tl">
                    <a:srgbClr val="000000">
                      <a:alpha val="43137"/>
                    </a:srgbClr>
                  </a:outerShdw>
                </a:effectLst>
                <a:uLnTx/>
                <a:uFillTx/>
                <a:latin typeface="Arial" panose="020B0604020202020204" pitchFamily="34" charset="0"/>
                <a:ea typeface="+mn-ea"/>
                <a:cs typeface="Arial" panose="020B0604020202020204" pitchFamily="34" charset="0"/>
              </a:rPr>
              <a:t>Overview Digitising Production Signals for Live OEE</a:t>
            </a:r>
          </a:p>
        </p:txBody>
      </p:sp>
      <p:pic>
        <p:nvPicPr>
          <p:cNvPr id="12" name="Picture 11"/>
          <p:cNvPicPr>
            <a:picLocks noChangeAspect="1"/>
          </p:cNvPicPr>
          <p:nvPr/>
        </p:nvPicPr>
        <p:blipFill>
          <a:blip r:embed="rId3"/>
          <a:stretch>
            <a:fillRect/>
          </a:stretch>
        </p:blipFill>
        <p:spPr>
          <a:xfrm>
            <a:off x="6433144" y="1687966"/>
            <a:ext cx="873986" cy="1234679"/>
          </a:xfrm>
          <a:prstGeom prst="rect">
            <a:avLst/>
          </a:prstGeom>
        </p:spPr>
      </p:pic>
      <p:pic>
        <p:nvPicPr>
          <p:cNvPr id="17" name="Picture 16"/>
          <p:cNvPicPr>
            <a:picLocks noChangeAspect="1"/>
          </p:cNvPicPr>
          <p:nvPr/>
        </p:nvPicPr>
        <p:blipFill>
          <a:blip r:embed="rId4"/>
          <a:stretch>
            <a:fillRect/>
          </a:stretch>
        </p:blipFill>
        <p:spPr>
          <a:xfrm>
            <a:off x="7253032" y="390874"/>
            <a:ext cx="1348575" cy="840485"/>
          </a:xfrm>
          <a:prstGeom prst="rect">
            <a:avLst/>
          </a:prstGeom>
        </p:spPr>
      </p:pic>
      <p:pic>
        <p:nvPicPr>
          <p:cNvPr id="18" name="Picture 17"/>
          <p:cNvPicPr>
            <a:picLocks noChangeAspect="1"/>
          </p:cNvPicPr>
          <p:nvPr/>
        </p:nvPicPr>
        <p:blipFill>
          <a:blip r:embed="rId5"/>
          <a:stretch>
            <a:fillRect/>
          </a:stretch>
        </p:blipFill>
        <p:spPr>
          <a:xfrm>
            <a:off x="8007641" y="4416418"/>
            <a:ext cx="743792" cy="494960"/>
          </a:xfrm>
          <a:prstGeom prst="rect">
            <a:avLst/>
          </a:prstGeom>
        </p:spPr>
      </p:pic>
      <p:pic>
        <p:nvPicPr>
          <p:cNvPr id="19" name="Picture 18"/>
          <p:cNvPicPr>
            <a:picLocks noChangeAspect="1"/>
          </p:cNvPicPr>
          <p:nvPr/>
        </p:nvPicPr>
        <p:blipFill>
          <a:blip r:embed="rId6"/>
          <a:stretch>
            <a:fillRect/>
          </a:stretch>
        </p:blipFill>
        <p:spPr>
          <a:xfrm>
            <a:off x="7992512" y="5090506"/>
            <a:ext cx="704598" cy="656214"/>
          </a:xfrm>
          <a:prstGeom prst="rect">
            <a:avLst/>
          </a:prstGeom>
        </p:spPr>
      </p:pic>
      <p:sp>
        <p:nvSpPr>
          <p:cNvPr id="20" name="TextBox 19"/>
          <p:cNvSpPr txBox="1"/>
          <p:nvPr/>
        </p:nvSpPr>
        <p:spPr>
          <a:xfrm>
            <a:off x="6433144" y="2955786"/>
            <a:ext cx="1183601" cy="52322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ZA" sz="1400" b="0" i="0" u="none" strike="noStrike" kern="1200" cap="none" spc="0" normalizeH="0" baseline="0" noProof="0" dirty="0">
                <a:ln>
                  <a:noFill/>
                </a:ln>
                <a:effectLst/>
                <a:uLnTx/>
                <a:uFillTx/>
                <a:latin typeface="Tw Cen MT" panose="020B0602020104020603"/>
                <a:ea typeface="+mn-ea"/>
                <a:cs typeface="+mn-cs"/>
              </a:rPr>
              <a:t>MES &amp; Asset Server</a:t>
            </a:r>
          </a:p>
        </p:txBody>
      </p:sp>
      <p:sp>
        <p:nvSpPr>
          <p:cNvPr id="22" name="TextBox 21"/>
          <p:cNvSpPr txBox="1"/>
          <p:nvPr/>
        </p:nvSpPr>
        <p:spPr>
          <a:xfrm>
            <a:off x="1501376" y="3182528"/>
            <a:ext cx="1409771" cy="430887"/>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ZA" sz="1100" b="0" i="0" u="none" strike="noStrike" kern="1200" cap="none" spc="0" normalizeH="0" baseline="0" noProof="0" dirty="0">
                <a:ln>
                  <a:noFill/>
                </a:ln>
                <a:effectLst/>
                <a:uLnTx/>
                <a:uFillTx/>
                <a:latin typeface="Tw Cen MT" panose="020B0602020104020603"/>
                <a:ea typeface="+mn-ea"/>
                <a:cs typeface="+mn-cs"/>
              </a:rPr>
              <a:t>Visual Performance Display Screens</a:t>
            </a:r>
          </a:p>
        </p:txBody>
      </p:sp>
      <p:sp>
        <p:nvSpPr>
          <p:cNvPr id="23" name="TextBox 22"/>
          <p:cNvSpPr txBox="1"/>
          <p:nvPr/>
        </p:nvSpPr>
        <p:spPr>
          <a:xfrm>
            <a:off x="909966" y="4419264"/>
            <a:ext cx="853119" cy="261610"/>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ZA" sz="1100" b="0" i="0" u="none" strike="noStrike" kern="1200" cap="none" spc="0" normalizeH="0" baseline="0" noProof="0" dirty="0">
                <a:ln>
                  <a:noFill/>
                </a:ln>
                <a:effectLst/>
                <a:uLnTx/>
                <a:uFillTx/>
                <a:latin typeface="Tw Cen MT" panose="020B0602020104020603"/>
                <a:ea typeface="+mn-ea"/>
                <a:cs typeface="+mn-cs"/>
              </a:rPr>
              <a:t>Plant-Line A</a:t>
            </a:r>
          </a:p>
        </p:txBody>
      </p:sp>
      <p:pic>
        <p:nvPicPr>
          <p:cNvPr id="27" name="Picture 26"/>
          <p:cNvPicPr>
            <a:picLocks noChangeAspect="1"/>
          </p:cNvPicPr>
          <p:nvPr/>
        </p:nvPicPr>
        <p:blipFill>
          <a:blip r:embed="rId7"/>
          <a:stretch>
            <a:fillRect/>
          </a:stretch>
        </p:blipFill>
        <p:spPr>
          <a:xfrm>
            <a:off x="7970292" y="3494216"/>
            <a:ext cx="726818" cy="726818"/>
          </a:xfrm>
          <a:prstGeom prst="rect">
            <a:avLst/>
          </a:prstGeom>
        </p:spPr>
      </p:pic>
      <p:cxnSp>
        <p:nvCxnSpPr>
          <p:cNvPr id="43" name="Elbow Connector 42"/>
          <p:cNvCxnSpPr>
            <a:stCxn id="12" idx="3"/>
            <a:endCxn id="27" idx="0"/>
          </p:cNvCxnSpPr>
          <p:nvPr/>
        </p:nvCxnSpPr>
        <p:spPr>
          <a:xfrm>
            <a:off x="7307130" y="2305306"/>
            <a:ext cx="1026571" cy="1188910"/>
          </a:xfrm>
          <a:prstGeom prst="bentConnector2">
            <a:avLst/>
          </a:prstGeom>
          <a:ln>
            <a:solidFill>
              <a:schemeClr val="bg2"/>
            </a:solidFill>
          </a:ln>
        </p:spPr>
        <p:style>
          <a:lnRef idx="1">
            <a:schemeClr val="accent1"/>
          </a:lnRef>
          <a:fillRef idx="0">
            <a:schemeClr val="accent1"/>
          </a:fillRef>
          <a:effectRef idx="0">
            <a:schemeClr val="accent1"/>
          </a:effectRef>
          <a:fontRef idx="minor">
            <a:schemeClr val="tx1"/>
          </a:fontRef>
        </p:style>
      </p:cxnSp>
      <p:cxnSp>
        <p:nvCxnSpPr>
          <p:cNvPr id="45" name="Elbow Connector 44"/>
          <p:cNvCxnSpPr>
            <a:cxnSpLocks/>
            <a:stCxn id="12" idx="0"/>
            <a:endCxn id="17" idx="2"/>
          </p:cNvCxnSpPr>
          <p:nvPr/>
        </p:nvCxnSpPr>
        <p:spPr>
          <a:xfrm rot="5400000" flipH="1" flipV="1">
            <a:off x="7170425" y="931072"/>
            <a:ext cx="456607" cy="1057183"/>
          </a:xfrm>
          <a:prstGeom prst="bentConnector3">
            <a:avLst>
              <a:gd name="adj1" fmla="val 50000"/>
            </a:avLst>
          </a:prstGeom>
          <a:ln>
            <a:solidFill>
              <a:schemeClr val="bg2"/>
            </a:solidFill>
          </a:ln>
        </p:spPr>
        <p:style>
          <a:lnRef idx="1">
            <a:schemeClr val="accent1"/>
          </a:lnRef>
          <a:fillRef idx="0">
            <a:schemeClr val="accent1"/>
          </a:fillRef>
          <a:effectRef idx="0">
            <a:schemeClr val="accent1"/>
          </a:effectRef>
          <a:fontRef idx="minor">
            <a:schemeClr val="tx1"/>
          </a:fontRef>
        </p:style>
      </p:cxnSp>
      <p:sp>
        <p:nvSpPr>
          <p:cNvPr id="46" name="TextBox 45"/>
          <p:cNvSpPr txBox="1"/>
          <p:nvPr/>
        </p:nvSpPr>
        <p:spPr>
          <a:xfrm>
            <a:off x="7307129" y="1425110"/>
            <a:ext cx="2530325" cy="52322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ZA" sz="1400" b="0" i="0" u="none" strike="noStrike" kern="1200" cap="none" spc="0" normalizeH="0" baseline="0" noProof="0" dirty="0">
                <a:ln>
                  <a:noFill/>
                </a:ln>
                <a:effectLst/>
                <a:uLnTx/>
                <a:uFillTx/>
                <a:latin typeface="Tw Cen MT" panose="020B0602020104020603"/>
                <a:ea typeface="+mn-ea"/>
                <a:cs typeface="+mn-cs"/>
              </a:rPr>
              <a:t>Operational Displays</a:t>
            </a:r>
          </a:p>
          <a:p>
            <a:pPr marL="0" marR="0" lvl="0" indent="0" algn="l" defTabSz="457200" rtl="0" eaLnBrk="1" fontAlgn="auto" latinLnBrk="0" hangingPunct="1">
              <a:lnSpc>
                <a:spcPct val="100000"/>
              </a:lnSpc>
              <a:spcBef>
                <a:spcPts val="0"/>
              </a:spcBef>
              <a:spcAft>
                <a:spcPts val="0"/>
              </a:spcAft>
              <a:buClrTx/>
              <a:buSzTx/>
              <a:buFontTx/>
              <a:buNone/>
              <a:tabLst/>
              <a:defRPr/>
            </a:pPr>
            <a:r>
              <a:rPr lang="en-ZA" sz="1400" dirty="0">
                <a:latin typeface="Tw Cen MT" panose="020B0602020104020603"/>
              </a:rPr>
              <a:t>Dashboard Displays</a:t>
            </a:r>
            <a:endParaRPr kumimoji="0" lang="en-ZA" sz="1400" b="0" i="0" u="none" strike="noStrike" kern="1200" cap="none" spc="0" normalizeH="0" baseline="0" noProof="0" dirty="0">
              <a:ln>
                <a:noFill/>
              </a:ln>
              <a:effectLst/>
              <a:uLnTx/>
              <a:uFillTx/>
              <a:latin typeface="Tw Cen MT" panose="020B0602020104020603"/>
            </a:endParaRPr>
          </a:p>
        </p:txBody>
      </p:sp>
      <p:sp>
        <p:nvSpPr>
          <p:cNvPr id="47" name="TextBox 46"/>
          <p:cNvSpPr txBox="1"/>
          <p:nvPr/>
        </p:nvSpPr>
        <p:spPr>
          <a:xfrm>
            <a:off x="8751433" y="3703736"/>
            <a:ext cx="1215397" cy="307777"/>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ZA" sz="1400" b="0" i="0" u="none" strike="noStrike" kern="1200" cap="none" spc="0" normalizeH="0" baseline="0" noProof="0" dirty="0">
                <a:ln>
                  <a:noFill/>
                </a:ln>
                <a:effectLst/>
                <a:uLnTx/>
                <a:uFillTx/>
                <a:latin typeface="Tw Cen MT" panose="020B0602020104020603"/>
                <a:ea typeface="+mn-ea"/>
                <a:cs typeface="+mn-cs"/>
              </a:rPr>
              <a:t>WEB Interface</a:t>
            </a:r>
          </a:p>
        </p:txBody>
      </p:sp>
      <p:sp>
        <p:nvSpPr>
          <p:cNvPr id="48" name="TextBox 47"/>
          <p:cNvSpPr txBox="1"/>
          <p:nvPr/>
        </p:nvSpPr>
        <p:spPr>
          <a:xfrm>
            <a:off x="8798388" y="4506209"/>
            <a:ext cx="1039067" cy="523220"/>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ZA" sz="1400" b="0" i="0" u="none" strike="noStrike" kern="1200" cap="none" spc="0" normalizeH="0" baseline="0" noProof="0" dirty="0">
                <a:ln>
                  <a:noFill/>
                </a:ln>
                <a:effectLst/>
                <a:uLnTx/>
                <a:uFillTx/>
                <a:latin typeface="Tw Cen MT" panose="020B0602020104020603"/>
                <a:ea typeface="+mn-ea"/>
                <a:cs typeface="+mn-cs"/>
              </a:rPr>
              <a:t>Mobile App</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ZA" sz="1400" b="0" i="0" u="none" strike="noStrike" kern="1200" cap="none" spc="0" normalizeH="0" baseline="0" noProof="0" dirty="0">
                <a:ln>
                  <a:noFill/>
                </a:ln>
                <a:effectLst/>
                <a:uLnTx/>
                <a:uFillTx/>
                <a:latin typeface="Tw Cen MT" panose="020B0602020104020603"/>
                <a:ea typeface="+mn-ea"/>
                <a:cs typeface="+mn-cs"/>
              </a:rPr>
              <a:t>SMS Alerts</a:t>
            </a:r>
          </a:p>
        </p:txBody>
      </p:sp>
      <p:sp>
        <p:nvSpPr>
          <p:cNvPr id="49" name="TextBox 48"/>
          <p:cNvSpPr txBox="1"/>
          <p:nvPr/>
        </p:nvSpPr>
        <p:spPr>
          <a:xfrm>
            <a:off x="8867571" y="5236794"/>
            <a:ext cx="1509388" cy="523220"/>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ZA" sz="1400" b="0" i="0" u="none" strike="noStrike" kern="1200" cap="none" spc="0" normalizeH="0" baseline="0" noProof="0" dirty="0">
                <a:ln>
                  <a:noFill/>
                </a:ln>
                <a:effectLst/>
                <a:uLnTx/>
                <a:uFillTx/>
                <a:latin typeface="Tw Cen MT" panose="020B0602020104020603"/>
                <a:ea typeface="+mn-ea"/>
                <a:cs typeface="+mn-cs"/>
              </a:rPr>
              <a:t>Email Alerts </a:t>
            </a:r>
          </a:p>
          <a:p>
            <a:pPr marL="0" marR="0" lvl="0" indent="0" algn="l" defTabSz="457200" rtl="0" eaLnBrk="1" fontAlgn="auto" latinLnBrk="0" hangingPunct="1">
              <a:lnSpc>
                <a:spcPct val="100000"/>
              </a:lnSpc>
              <a:spcBef>
                <a:spcPts val="0"/>
              </a:spcBef>
              <a:spcAft>
                <a:spcPts val="0"/>
              </a:spcAft>
              <a:buClrTx/>
              <a:buSzTx/>
              <a:buFontTx/>
              <a:buNone/>
              <a:tabLst/>
              <a:defRPr/>
            </a:pPr>
            <a:r>
              <a:rPr lang="en-ZA" sz="1400" dirty="0">
                <a:latin typeface="Tw Cen MT" panose="020B0602020104020603"/>
              </a:rPr>
              <a:t>Scheduled Reports</a:t>
            </a:r>
            <a:endParaRPr kumimoji="0" lang="en-ZA" sz="1400" b="0" i="0" u="none" strike="noStrike" kern="1200" cap="none" spc="0" normalizeH="0" baseline="0" noProof="0" dirty="0">
              <a:ln>
                <a:noFill/>
              </a:ln>
              <a:effectLst/>
              <a:uLnTx/>
              <a:uFillTx/>
              <a:latin typeface="Tw Cen MT" panose="020B0602020104020603"/>
            </a:endParaRPr>
          </a:p>
        </p:txBody>
      </p:sp>
      <p:pic>
        <p:nvPicPr>
          <p:cNvPr id="30" name="Picture 29"/>
          <p:cNvPicPr>
            <a:picLocks noChangeAspect="1"/>
          </p:cNvPicPr>
          <p:nvPr/>
        </p:nvPicPr>
        <p:blipFill>
          <a:blip r:embed="rId8"/>
          <a:stretch>
            <a:fillRect/>
          </a:stretch>
        </p:blipFill>
        <p:spPr>
          <a:xfrm>
            <a:off x="1144284" y="3740478"/>
            <a:ext cx="289404" cy="529992"/>
          </a:xfrm>
          <a:prstGeom prst="rect">
            <a:avLst/>
          </a:prstGeom>
        </p:spPr>
      </p:pic>
      <p:pic>
        <p:nvPicPr>
          <p:cNvPr id="34" name="Picture 33"/>
          <p:cNvPicPr>
            <a:picLocks noChangeAspect="1"/>
          </p:cNvPicPr>
          <p:nvPr/>
        </p:nvPicPr>
        <p:blipFill>
          <a:blip r:embed="rId9"/>
          <a:stretch>
            <a:fillRect/>
          </a:stretch>
        </p:blipFill>
        <p:spPr>
          <a:xfrm rot="10800000">
            <a:off x="438724" y="3806278"/>
            <a:ext cx="695893" cy="461407"/>
          </a:xfrm>
          <a:prstGeom prst="rect">
            <a:avLst/>
          </a:prstGeom>
        </p:spPr>
      </p:pic>
      <p:sp>
        <p:nvSpPr>
          <p:cNvPr id="69" name="TextBox 68"/>
          <p:cNvSpPr txBox="1"/>
          <p:nvPr/>
        </p:nvSpPr>
        <p:spPr>
          <a:xfrm>
            <a:off x="2626788" y="3590834"/>
            <a:ext cx="1818666" cy="600164"/>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ZA" sz="1100" b="0" i="0" u="none" strike="noStrike" kern="1200" cap="none" spc="0" normalizeH="0" baseline="0" noProof="0" dirty="0">
                <a:ln>
                  <a:noFill/>
                </a:ln>
                <a:effectLst/>
                <a:uLnTx/>
                <a:uFillTx/>
                <a:latin typeface="Tw Cen MT" panose="020B0602020104020603"/>
                <a:ea typeface="+mn-ea"/>
                <a:cs typeface="+mn-cs"/>
              </a:rPr>
              <a:t>PLC ‘s–Data Collection of Production. LED display status</a:t>
            </a:r>
          </a:p>
        </p:txBody>
      </p:sp>
      <p:pic>
        <p:nvPicPr>
          <p:cNvPr id="71" name="Picture 70"/>
          <p:cNvPicPr>
            <a:picLocks noChangeAspect="1"/>
          </p:cNvPicPr>
          <p:nvPr/>
        </p:nvPicPr>
        <p:blipFill rotWithShape="1">
          <a:blip r:embed="rId10"/>
          <a:srcRect l="15688" t="31787" r="10851" b="11551"/>
          <a:stretch/>
        </p:blipFill>
        <p:spPr>
          <a:xfrm>
            <a:off x="1555246" y="2397055"/>
            <a:ext cx="1072046" cy="856975"/>
          </a:xfrm>
          <a:prstGeom prst="rect">
            <a:avLst/>
          </a:prstGeom>
        </p:spPr>
      </p:pic>
      <p:pic>
        <p:nvPicPr>
          <p:cNvPr id="41" name="Picture 40"/>
          <p:cNvPicPr>
            <a:picLocks noChangeAspect="1"/>
          </p:cNvPicPr>
          <p:nvPr/>
        </p:nvPicPr>
        <p:blipFill>
          <a:blip r:embed="rId9"/>
          <a:stretch>
            <a:fillRect/>
          </a:stretch>
        </p:blipFill>
        <p:spPr>
          <a:xfrm>
            <a:off x="1482599" y="3780031"/>
            <a:ext cx="695893" cy="461407"/>
          </a:xfrm>
          <a:prstGeom prst="rect">
            <a:avLst/>
          </a:prstGeom>
        </p:spPr>
      </p:pic>
      <p:pic>
        <p:nvPicPr>
          <p:cNvPr id="3" name="Picture 2"/>
          <p:cNvPicPr>
            <a:picLocks noChangeAspect="1"/>
          </p:cNvPicPr>
          <p:nvPr/>
        </p:nvPicPr>
        <p:blipFill>
          <a:blip r:embed="rId11"/>
          <a:stretch>
            <a:fillRect/>
          </a:stretch>
        </p:blipFill>
        <p:spPr>
          <a:xfrm>
            <a:off x="2364641" y="4904405"/>
            <a:ext cx="1197358" cy="913160"/>
          </a:xfrm>
          <a:prstGeom prst="rect">
            <a:avLst/>
          </a:prstGeom>
        </p:spPr>
      </p:pic>
      <p:sp>
        <p:nvSpPr>
          <p:cNvPr id="42" name="TextBox 41"/>
          <p:cNvSpPr txBox="1"/>
          <p:nvPr/>
        </p:nvSpPr>
        <p:spPr>
          <a:xfrm>
            <a:off x="2364641" y="5903673"/>
            <a:ext cx="1418017" cy="26161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ZA" sz="1100" b="0" i="0" u="none" strike="noStrike" kern="1200" cap="none" spc="0" normalizeH="0" baseline="0" noProof="0" dirty="0">
                <a:ln>
                  <a:noFill/>
                </a:ln>
                <a:effectLst/>
                <a:uLnTx/>
                <a:uFillTx/>
                <a:latin typeface="Tw Cen MT" panose="020B0602020104020603"/>
                <a:ea typeface="+mn-ea"/>
                <a:cs typeface="+mn-cs"/>
              </a:rPr>
              <a:t>Operator HMI</a:t>
            </a:r>
          </a:p>
        </p:txBody>
      </p:sp>
      <p:cxnSp>
        <p:nvCxnSpPr>
          <p:cNvPr id="7" name="Elbow Connector 6"/>
          <p:cNvCxnSpPr>
            <a:cxnSpLocks/>
            <a:stCxn id="5" idx="3"/>
            <a:endCxn id="12" idx="3"/>
          </p:cNvCxnSpPr>
          <p:nvPr/>
        </p:nvCxnSpPr>
        <p:spPr>
          <a:xfrm flipH="1" flipV="1">
            <a:off x="7307130" y="2305306"/>
            <a:ext cx="264393" cy="1459002"/>
          </a:xfrm>
          <a:prstGeom prst="bentConnector3">
            <a:avLst>
              <a:gd name="adj1" fmla="val -86462"/>
            </a:avLst>
          </a:prstGeom>
          <a:ln>
            <a:solidFill>
              <a:schemeClr val="bg2"/>
            </a:solidFill>
            <a:tailEnd type="triangle"/>
          </a:ln>
        </p:spPr>
        <p:style>
          <a:lnRef idx="1">
            <a:schemeClr val="accent1"/>
          </a:lnRef>
          <a:fillRef idx="0">
            <a:schemeClr val="accent1"/>
          </a:fillRef>
          <a:effectRef idx="0">
            <a:schemeClr val="accent1"/>
          </a:effectRef>
          <a:fontRef idx="minor">
            <a:schemeClr val="tx1"/>
          </a:fontRef>
        </p:style>
      </p:cxnSp>
      <p:pic>
        <p:nvPicPr>
          <p:cNvPr id="11" name="Picture 10"/>
          <p:cNvPicPr>
            <a:picLocks noChangeAspect="1"/>
          </p:cNvPicPr>
          <p:nvPr/>
        </p:nvPicPr>
        <p:blipFill>
          <a:blip r:embed="rId12"/>
          <a:stretch>
            <a:fillRect/>
          </a:stretch>
        </p:blipFill>
        <p:spPr>
          <a:xfrm>
            <a:off x="7959665" y="6014783"/>
            <a:ext cx="770291" cy="542314"/>
          </a:xfrm>
          <a:prstGeom prst="rect">
            <a:avLst/>
          </a:prstGeom>
        </p:spPr>
      </p:pic>
      <p:sp>
        <p:nvSpPr>
          <p:cNvPr id="51" name="TextBox 50"/>
          <p:cNvSpPr txBox="1"/>
          <p:nvPr/>
        </p:nvSpPr>
        <p:spPr>
          <a:xfrm>
            <a:off x="8859374" y="6167197"/>
            <a:ext cx="1293816" cy="307777"/>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ZA" sz="1400" b="0" i="0" u="none" strike="noStrike" kern="1200" cap="none" spc="0" normalizeH="0" baseline="0" noProof="0" dirty="0">
                <a:ln>
                  <a:noFill/>
                </a:ln>
                <a:effectLst/>
                <a:uLnTx/>
                <a:uFillTx/>
                <a:latin typeface="Tw Cen MT" panose="020B0602020104020603"/>
                <a:ea typeface="+mn-ea"/>
                <a:cs typeface="+mn-cs"/>
              </a:rPr>
              <a:t>Ad Hoc Reports</a:t>
            </a:r>
          </a:p>
        </p:txBody>
      </p:sp>
      <p:pic>
        <p:nvPicPr>
          <p:cNvPr id="13" name="Picture 12"/>
          <p:cNvPicPr>
            <a:picLocks noChangeAspect="1"/>
          </p:cNvPicPr>
          <p:nvPr/>
        </p:nvPicPr>
        <p:blipFill>
          <a:blip r:embed="rId13"/>
          <a:stretch>
            <a:fillRect/>
          </a:stretch>
        </p:blipFill>
        <p:spPr>
          <a:xfrm>
            <a:off x="9664012" y="1494879"/>
            <a:ext cx="1197250" cy="869486"/>
          </a:xfrm>
          <a:prstGeom prst="rect">
            <a:avLst/>
          </a:prstGeom>
        </p:spPr>
      </p:pic>
      <p:sp>
        <p:nvSpPr>
          <p:cNvPr id="52" name="TextBox 51"/>
          <p:cNvSpPr txBox="1"/>
          <p:nvPr/>
        </p:nvSpPr>
        <p:spPr>
          <a:xfrm>
            <a:off x="9443631" y="2473393"/>
            <a:ext cx="1818666" cy="26161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ZA" sz="1100" b="0" i="0" u="none" strike="noStrike" kern="1200" cap="none" spc="0" normalizeH="0" baseline="0" noProof="0" dirty="0">
                <a:ln>
                  <a:noFill/>
                </a:ln>
                <a:effectLst/>
                <a:uLnTx/>
                <a:uFillTx/>
                <a:latin typeface="Tw Cen MT" panose="020B0602020104020603"/>
                <a:ea typeface="+mn-ea"/>
                <a:cs typeface="+mn-cs"/>
              </a:rPr>
              <a:t>Operators &amp; Managers PC</a:t>
            </a:r>
          </a:p>
        </p:txBody>
      </p:sp>
      <p:cxnSp>
        <p:nvCxnSpPr>
          <p:cNvPr id="61" name="Elbow Connector 6"/>
          <p:cNvCxnSpPr>
            <a:cxnSpLocks/>
            <a:stCxn id="30" idx="0"/>
            <a:endCxn id="70" idx="2"/>
          </p:cNvCxnSpPr>
          <p:nvPr/>
        </p:nvCxnSpPr>
        <p:spPr>
          <a:xfrm rot="16200000" flipV="1">
            <a:off x="702590" y="3154082"/>
            <a:ext cx="1168687" cy="4106"/>
          </a:xfrm>
          <a:prstGeom prst="bentConnector3">
            <a:avLst>
              <a:gd name="adj1" fmla="val 50000"/>
            </a:avLst>
          </a:prstGeom>
          <a:ln>
            <a:solidFill>
              <a:schemeClr val="bg2"/>
            </a:solidFill>
            <a:tailEnd type="triangle"/>
          </a:ln>
        </p:spPr>
        <p:style>
          <a:lnRef idx="1">
            <a:schemeClr val="accent1"/>
          </a:lnRef>
          <a:fillRef idx="0">
            <a:schemeClr val="accent1"/>
          </a:fillRef>
          <a:effectRef idx="0">
            <a:schemeClr val="accent1"/>
          </a:effectRef>
          <a:fontRef idx="minor">
            <a:schemeClr val="tx1"/>
          </a:fontRef>
        </p:style>
      </p:cxnSp>
      <p:pic>
        <p:nvPicPr>
          <p:cNvPr id="62" name="Picture 61"/>
          <p:cNvPicPr>
            <a:picLocks noChangeAspect="1"/>
          </p:cNvPicPr>
          <p:nvPr/>
        </p:nvPicPr>
        <p:blipFill>
          <a:blip r:embed="rId14" cstate="print">
            <a:duotone>
              <a:prstClr val="black"/>
              <a:schemeClr val="accent5">
                <a:tint val="45000"/>
                <a:satMod val="400000"/>
              </a:schemeClr>
            </a:duotone>
            <a:extLst>
              <a:ext uri="{28A0092B-C50C-407E-A947-70E740481C1C}">
                <a14:useLocalDpi xmlns:a14="http://schemas.microsoft.com/office/drawing/2010/main" val="0"/>
              </a:ext>
            </a:extLst>
          </a:blip>
          <a:stretch>
            <a:fillRect/>
          </a:stretch>
        </p:blipFill>
        <p:spPr>
          <a:xfrm>
            <a:off x="9815153" y="79694"/>
            <a:ext cx="1083871" cy="1214985"/>
          </a:xfrm>
          <a:prstGeom prst="rect">
            <a:avLst/>
          </a:prstGeom>
        </p:spPr>
      </p:pic>
      <p:sp>
        <p:nvSpPr>
          <p:cNvPr id="64" name="TextBox 63">
            <a:extLst>
              <a:ext uri="{FF2B5EF4-FFF2-40B4-BE49-F238E27FC236}">
                <a16:creationId xmlns:a16="http://schemas.microsoft.com/office/drawing/2014/main" id="{45F68D6D-B000-4FE3-AD18-669A7F526696}"/>
              </a:ext>
            </a:extLst>
          </p:cNvPr>
          <p:cNvSpPr txBox="1"/>
          <p:nvPr/>
        </p:nvSpPr>
        <p:spPr>
          <a:xfrm>
            <a:off x="10913840" y="4367072"/>
            <a:ext cx="1079822" cy="307777"/>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ZA" sz="1400" b="0" i="0" u="none" strike="noStrike" kern="1200" cap="none" spc="0" normalizeH="0" baseline="0" noProof="0" dirty="0">
                <a:ln>
                  <a:noFill/>
                </a:ln>
                <a:effectLst/>
                <a:uLnTx/>
                <a:uFillTx/>
                <a:latin typeface="Tw Cen MT" panose="020B0602020104020603"/>
                <a:ea typeface="+mn-ea"/>
                <a:cs typeface="+mn-cs"/>
              </a:rPr>
              <a:t>EAMS</a:t>
            </a:r>
          </a:p>
        </p:txBody>
      </p:sp>
      <p:pic>
        <p:nvPicPr>
          <p:cNvPr id="5" name="Picture 4">
            <a:extLst>
              <a:ext uri="{FF2B5EF4-FFF2-40B4-BE49-F238E27FC236}">
                <a16:creationId xmlns:a16="http://schemas.microsoft.com/office/drawing/2014/main" id="{5E2E9F5C-C199-4374-895C-3072C0FC084E}"/>
              </a:ext>
            </a:extLst>
          </p:cNvPr>
          <p:cNvPicPr>
            <a:picLocks noChangeAspect="1"/>
          </p:cNvPicPr>
          <p:nvPr/>
        </p:nvPicPr>
        <p:blipFill>
          <a:blip r:embed="rId15"/>
          <a:stretch>
            <a:fillRect/>
          </a:stretch>
        </p:blipFill>
        <p:spPr>
          <a:xfrm>
            <a:off x="6934542" y="3445817"/>
            <a:ext cx="636981" cy="636981"/>
          </a:xfrm>
          <a:prstGeom prst="rect">
            <a:avLst/>
          </a:prstGeom>
        </p:spPr>
      </p:pic>
      <p:sp>
        <p:nvSpPr>
          <p:cNvPr id="65" name="TextBox 64">
            <a:extLst>
              <a:ext uri="{FF2B5EF4-FFF2-40B4-BE49-F238E27FC236}">
                <a16:creationId xmlns:a16="http://schemas.microsoft.com/office/drawing/2014/main" id="{FC18B498-1293-4867-AF10-6CF9A4165216}"/>
              </a:ext>
            </a:extLst>
          </p:cNvPr>
          <p:cNvSpPr txBox="1"/>
          <p:nvPr/>
        </p:nvSpPr>
        <p:spPr>
          <a:xfrm>
            <a:off x="6506017" y="4111674"/>
            <a:ext cx="1064715" cy="600164"/>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ZA" sz="1100" b="0" i="0" u="none" strike="noStrike" kern="1200" cap="none" spc="0" normalizeH="0" baseline="0" noProof="0" dirty="0">
                <a:ln>
                  <a:noFill/>
                </a:ln>
                <a:effectLst/>
                <a:uLnTx/>
                <a:uFillTx/>
                <a:latin typeface="Tw Cen MT" panose="020B0602020104020603"/>
                <a:ea typeface="+mn-ea"/>
                <a:cs typeface="+mn-cs"/>
              </a:rPr>
              <a:t>Wireless Router</a:t>
            </a:r>
          </a:p>
          <a:p>
            <a:pPr marL="0" marR="0" lvl="0" indent="0" algn="l" defTabSz="457200" rtl="0" eaLnBrk="1" fontAlgn="auto" latinLnBrk="0" hangingPunct="1">
              <a:lnSpc>
                <a:spcPct val="100000"/>
              </a:lnSpc>
              <a:spcBef>
                <a:spcPts val="0"/>
              </a:spcBef>
              <a:spcAft>
                <a:spcPts val="0"/>
              </a:spcAft>
              <a:buClrTx/>
              <a:buSzTx/>
              <a:buFontTx/>
              <a:buNone/>
              <a:tabLst/>
              <a:defRPr/>
            </a:pPr>
            <a:r>
              <a:rPr lang="en-ZA" sz="1100" dirty="0">
                <a:latin typeface="Tw Cen MT" panose="020B0602020104020603"/>
              </a:rPr>
              <a:t>Optional</a:t>
            </a:r>
            <a:endParaRPr kumimoji="0" lang="en-ZA" sz="1100" b="0" i="0" u="none" strike="noStrike" kern="1200" cap="none" spc="0" normalizeH="0" baseline="0" noProof="0" dirty="0">
              <a:ln>
                <a:noFill/>
              </a:ln>
              <a:effectLst/>
              <a:uLnTx/>
              <a:uFillTx/>
              <a:latin typeface="Tw Cen MT" panose="020B0602020104020603"/>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ZA" sz="1100" b="0" i="0" u="none" strike="noStrike" kern="1200" cap="none" spc="0" normalizeH="0" baseline="0" noProof="0" dirty="0">
              <a:ln>
                <a:noFill/>
              </a:ln>
              <a:effectLst/>
              <a:uLnTx/>
              <a:uFillTx/>
              <a:latin typeface="Tw Cen MT" panose="020B0602020104020603"/>
              <a:ea typeface="+mn-ea"/>
              <a:cs typeface="+mn-cs"/>
            </a:endParaRPr>
          </a:p>
        </p:txBody>
      </p:sp>
      <p:pic>
        <p:nvPicPr>
          <p:cNvPr id="55" name="Picture 54">
            <a:extLst>
              <a:ext uri="{FF2B5EF4-FFF2-40B4-BE49-F238E27FC236}">
                <a16:creationId xmlns:a16="http://schemas.microsoft.com/office/drawing/2014/main" id="{9ED91E1F-7481-4466-92AB-CB51B4BB64F3}"/>
              </a:ext>
            </a:extLst>
          </p:cNvPr>
          <p:cNvPicPr>
            <a:picLocks noChangeAspect="1"/>
          </p:cNvPicPr>
          <p:nvPr/>
        </p:nvPicPr>
        <p:blipFill>
          <a:blip r:embed="rId3"/>
          <a:stretch>
            <a:fillRect/>
          </a:stretch>
        </p:blipFill>
        <p:spPr>
          <a:xfrm>
            <a:off x="10825304" y="3083918"/>
            <a:ext cx="873986" cy="1234679"/>
          </a:xfrm>
          <a:prstGeom prst="rect">
            <a:avLst/>
          </a:prstGeom>
        </p:spPr>
      </p:pic>
      <p:cxnSp>
        <p:nvCxnSpPr>
          <p:cNvPr id="58" name="Elbow Connector 44">
            <a:extLst>
              <a:ext uri="{FF2B5EF4-FFF2-40B4-BE49-F238E27FC236}">
                <a16:creationId xmlns:a16="http://schemas.microsoft.com/office/drawing/2014/main" id="{31A4238A-0A31-411D-80BB-E23C42196A9B}"/>
              </a:ext>
            </a:extLst>
          </p:cNvPr>
          <p:cNvCxnSpPr>
            <a:cxnSpLocks/>
            <a:stCxn id="12" idx="3"/>
            <a:endCxn id="55" idx="1"/>
          </p:cNvCxnSpPr>
          <p:nvPr/>
        </p:nvCxnSpPr>
        <p:spPr>
          <a:xfrm>
            <a:off x="7307130" y="2305306"/>
            <a:ext cx="3518174" cy="1395952"/>
          </a:xfrm>
          <a:prstGeom prst="bentConnector3">
            <a:avLst>
              <a:gd name="adj1" fmla="val 50000"/>
            </a:avLst>
          </a:prstGeom>
          <a:ln>
            <a:solidFill>
              <a:schemeClr val="bg2"/>
            </a:solidFill>
          </a:ln>
        </p:spPr>
        <p:style>
          <a:lnRef idx="1">
            <a:schemeClr val="accent1"/>
          </a:lnRef>
          <a:fillRef idx="0">
            <a:schemeClr val="accent1"/>
          </a:fillRef>
          <a:effectRef idx="0">
            <a:schemeClr val="accent1"/>
          </a:effectRef>
          <a:fontRef idx="minor">
            <a:schemeClr val="tx1"/>
          </a:fontRef>
        </p:style>
      </p:cxnSp>
      <p:pic>
        <p:nvPicPr>
          <p:cNvPr id="67" name="Picture 2" descr="http://www.bec-italy.com/images/Bagging-machine.gif">
            <a:extLst>
              <a:ext uri="{FF2B5EF4-FFF2-40B4-BE49-F238E27FC236}">
                <a16:creationId xmlns:a16="http://schemas.microsoft.com/office/drawing/2014/main" id="{29CD9F81-6931-4601-9625-9C0D05B401C0}"/>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110267" y="4506209"/>
            <a:ext cx="1944029" cy="1659074"/>
          </a:xfrm>
          <a:prstGeom prst="rect">
            <a:avLst/>
          </a:prstGeom>
          <a:noFill/>
          <a:extLst>
            <a:ext uri="{909E8E84-426E-40DD-AFC4-6F175D3DCCD1}">
              <a14:hiddenFill xmlns:a14="http://schemas.microsoft.com/office/drawing/2010/main">
                <a:solidFill>
                  <a:srgbClr val="FFFFFF"/>
                </a:solidFill>
              </a14:hiddenFill>
            </a:ext>
          </a:extLst>
        </p:spPr>
      </p:pic>
      <p:pic>
        <p:nvPicPr>
          <p:cNvPr id="70" name="Picture 69">
            <a:extLst>
              <a:ext uri="{FF2B5EF4-FFF2-40B4-BE49-F238E27FC236}">
                <a16:creationId xmlns:a16="http://schemas.microsoft.com/office/drawing/2014/main" id="{03C2E07E-BB55-459A-81EE-84D95B97D37E}"/>
              </a:ext>
            </a:extLst>
          </p:cNvPr>
          <p:cNvPicPr>
            <a:picLocks noChangeAspect="1"/>
          </p:cNvPicPr>
          <p:nvPr/>
        </p:nvPicPr>
        <p:blipFill>
          <a:blip r:embed="rId8"/>
          <a:stretch>
            <a:fillRect/>
          </a:stretch>
        </p:blipFill>
        <p:spPr>
          <a:xfrm>
            <a:off x="1140178" y="2041799"/>
            <a:ext cx="289404" cy="529992"/>
          </a:xfrm>
          <a:prstGeom prst="rect">
            <a:avLst/>
          </a:prstGeom>
        </p:spPr>
      </p:pic>
      <p:sp>
        <p:nvSpPr>
          <p:cNvPr id="72" name="TextBox 71">
            <a:extLst>
              <a:ext uri="{FF2B5EF4-FFF2-40B4-BE49-F238E27FC236}">
                <a16:creationId xmlns:a16="http://schemas.microsoft.com/office/drawing/2014/main" id="{F75373EF-6B5C-4D52-9AA0-6A4338586367}"/>
              </a:ext>
            </a:extLst>
          </p:cNvPr>
          <p:cNvSpPr txBox="1"/>
          <p:nvPr/>
        </p:nvSpPr>
        <p:spPr>
          <a:xfrm>
            <a:off x="440651" y="2536894"/>
            <a:ext cx="816249" cy="430887"/>
          </a:xfrm>
          <a:prstGeom prst="rect">
            <a:avLst/>
          </a:prstGeom>
          <a:noFill/>
        </p:spPr>
        <p:txBody>
          <a:bodyPr wrap="non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ZA" sz="1100" b="0" i="0" u="none" strike="noStrike" kern="1200" cap="none" spc="0" normalizeH="0" baseline="0" noProof="0" dirty="0">
                <a:ln>
                  <a:noFill/>
                </a:ln>
                <a:effectLst/>
                <a:uLnTx/>
                <a:uFillTx/>
                <a:latin typeface="Tw Cen MT" panose="020B0602020104020603"/>
                <a:ea typeface="+mn-ea"/>
                <a:cs typeface="+mn-cs"/>
              </a:rPr>
              <a:t>Automation</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ZA" sz="1100" b="0" i="0" u="none" strike="noStrike" kern="1200" cap="none" spc="0" normalizeH="0" baseline="0" noProof="0" dirty="0">
                <a:ln>
                  <a:noFill/>
                </a:ln>
                <a:effectLst/>
                <a:uLnTx/>
                <a:uFillTx/>
                <a:latin typeface="Tw Cen MT" panose="020B0602020104020603"/>
                <a:ea typeface="+mn-ea"/>
                <a:cs typeface="+mn-cs"/>
              </a:rPr>
              <a:t>PLCS</a:t>
            </a:r>
          </a:p>
        </p:txBody>
      </p:sp>
      <p:cxnSp>
        <p:nvCxnSpPr>
          <p:cNvPr id="73" name="Elbow Connector 6">
            <a:extLst>
              <a:ext uri="{FF2B5EF4-FFF2-40B4-BE49-F238E27FC236}">
                <a16:creationId xmlns:a16="http://schemas.microsoft.com/office/drawing/2014/main" id="{7CF7CFB8-8F18-4444-84B6-AD1E16F0FE60}"/>
              </a:ext>
            </a:extLst>
          </p:cNvPr>
          <p:cNvCxnSpPr>
            <a:cxnSpLocks/>
            <a:stCxn id="70" idx="3"/>
            <a:endCxn id="12" idx="1"/>
          </p:cNvCxnSpPr>
          <p:nvPr/>
        </p:nvCxnSpPr>
        <p:spPr>
          <a:xfrm flipV="1">
            <a:off x="1429582" y="2305306"/>
            <a:ext cx="5003562" cy="1489"/>
          </a:xfrm>
          <a:prstGeom prst="bentConnector3">
            <a:avLst>
              <a:gd name="adj1" fmla="val 50000"/>
            </a:avLst>
          </a:prstGeom>
          <a:ln>
            <a:solidFill>
              <a:schemeClr val="bg2"/>
            </a:solidFill>
            <a:tailEnd type="triangle"/>
          </a:ln>
        </p:spPr>
        <p:style>
          <a:lnRef idx="1">
            <a:schemeClr val="accent1"/>
          </a:lnRef>
          <a:fillRef idx="0">
            <a:schemeClr val="accent1"/>
          </a:fillRef>
          <a:effectRef idx="0">
            <a:schemeClr val="accent1"/>
          </a:effectRef>
          <a:fontRef idx="minor">
            <a:schemeClr val="tx1"/>
          </a:fontRef>
        </p:style>
      </p:cxnSp>
      <p:pic>
        <p:nvPicPr>
          <p:cNvPr id="4" name="Picture 3" descr="A picture containing text&#10;&#10;Description automatically generated">
            <a:extLst>
              <a:ext uri="{FF2B5EF4-FFF2-40B4-BE49-F238E27FC236}">
                <a16:creationId xmlns:a16="http://schemas.microsoft.com/office/drawing/2014/main" id="{ED0892F9-35EB-48CE-8606-C8CD417EB1F8}"/>
              </a:ext>
            </a:extLst>
          </p:cNvPr>
          <p:cNvPicPr>
            <a:picLocks noChangeAspect="1"/>
          </p:cNvPicPr>
          <p:nvPr/>
        </p:nvPicPr>
        <p:blipFill>
          <a:blip r:embed="rId17" cstate="print">
            <a:extLst>
              <a:ext uri="{28A0092B-C50C-407E-A947-70E740481C1C}">
                <a14:useLocalDpi xmlns:a14="http://schemas.microsoft.com/office/drawing/2010/main" val="0"/>
              </a:ext>
            </a:extLst>
          </a:blip>
          <a:stretch>
            <a:fillRect/>
          </a:stretch>
        </p:blipFill>
        <p:spPr>
          <a:xfrm>
            <a:off x="1649772" y="4434207"/>
            <a:ext cx="743792" cy="743792"/>
          </a:xfrm>
          <a:prstGeom prst="rect">
            <a:avLst/>
          </a:prstGeom>
        </p:spPr>
      </p:pic>
      <p:sp>
        <p:nvSpPr>
          <p:cNvPr id="66" name="TextBox 65">
            <a:extLst>
              <a:ext uri="{FF2B5EF4-FFF2-40B4-BE49-F238E27FC236}">
                <a16:creationId xmlns:a16="http://schemas.microsoft.com/office/drawing/2014/main" id="{06DEE7BC-3782-45A2-8218-DE359412C862}"/>
              </a:ext>
            </a:extLst>
          </p:cNvPr>
          <p:cNvSpPr txBox="1"/>
          <p:nvPr/>
        </p:nvSpPr>
        <p:spPr>
          <a:xfrm>
            <a:off x="9108280" y="3091979"/>
            <a:ext cx="1427145" cy="369332"/>
          </a:xfrm>
          <a:prstGeom prst="rect">
            <a:avLst/>
          </a:prstGeom>
          <a:noFill/>
        </p:spPr>
        <p:txBody>
          <a:bodyPr wrap="square">
            <a:spAutoFit/>
          </a:bodyPr>
          <a:lstStyle/>
          <a:p>
            <a:r>
              <a:rPr kumimoji="0" lang="en-ZA" sz="1800" b="0" i="0" u="none" strike="noStrike" kern="1200" cap="none" spc="0" normalizeH="0" baseline="0" noProof="0" dirty="0">
                <a:ln>
                  <a:noFill/>
                </a:ln>
                <a:effectLst/>
                <a:uLnTx/>
                <a:uFillTx/>
                <a:latin typeface="Tw Cen MT" panose="020B0602020104020603"/>
                <a:ea typeface="+mn-ea"/>
                <a:cs typeface="+mn-cs"/>
              </a:rPr>
              <a:t>Integration</a:t>
            </a:r>
            <a:endParaRPr lang="en-ZA" dirty="0"/>
          </a:p>
        </p:txBody>
      </p:sp>
      <p:grpSp>
        <p:nvGrpSpPr>
          <p:cNvPr id="75" name="Group 74">
            <a:extLst>
              <a:ext uri="{FF2B5EF4-FFF2-40B4-BE49-F238E27FC236}">
                <a16:creationId xmlns:a16="http://schemas.microsoft.com/office/drawing/2014/main" id="{0FEB1BFD-6CB9-4A0C-9234-CDBFD6188718}"/>
              </a:ext>
            </a:extLst>
          </p:cNvPr>
          <p:cNvGrpSpPr/>
          <p:nvPr/>
        </p:nvGrpSpPr>
        <p:grpSpPr>
          <a:xfrm>
            <a:off x="5871791" y="4958105"/>
            <a:ext cx="925253" cy="1480571"/>
            <a:chOff x="2115799" y="5023482"/>
            <a:chExt cx="925253" cy="1480571"/>
          </a:xfrm>
        </p:grpSpPr>
        <p:pic>
          <p:nvPicPr>
            <p:cNvPr id="76" name="Picture 75">
              <a:extLst>
                <a:ext uri="{FF2B5EF4-FFF2-40B4-BE49-F238E27FC236}">
                  <a16:creationId xmlns:a16="http://schemas.microsoft.com/office/drawing/2014/main" id="{20DDDB11-A317-4CC7-AF56-C5392B327DB7}"/>
                </a:ext>
              </a:extLst>
            </p:cNvPr>
            <p:cNvPicPr>
              <a:picLocks noChangeAspect="1"/>
            </p:cNvPicPr>
            <p:nvPr/>
          </p:nvPicPr>
          <p:blipFill>
            <a:blip r:embed="rId18">
              <a:clrChange>
                <a:clrFrom>
                  <a:srgbClr val="FFFFFF"/>
                </a:clrFrom>
                <a:clrTo>
                  <a:srgbClr val="FFFFFF">
                    <a:alpha val="0"/>
                  </a:srgbClr>
                </a:clrTo>
              </a:clrChange>
            </a:blip>
            <a:stretch>
              <a:fillRect/>
            </a:stretch>
          </p:blipFill>
          <p:spPr>
            <a:xfrm>
              <a:off x="2342467" y="5023482"/>
              <a:ext cx="471917" cy="724823"/>
            </a:xfrm>
            <a:prstGeom prst="rect">
              <a:avLst/>
            </a:prstGeom>
            <a:effectLst>
              <a:reflection blurRad="6350" stA="52000" endA="300" endPos="35000" dir="5400000" sy="-100000" algn="bl" rotWithShape="0"/>
            </a:effectLst>
          </p:spPr>
        </p:pic>
        <p:sp>
          <p:nvSpPr>
            <p:cNvPr id="77" name="TextBox 76">
              <a:extLst>
                <a:ext uri="{FF2B5EF4-FFF2-40B4-BE49-F238E27FC236}">
                  <a16:creationId xmlns:a16="http://schemas.microsoft.com/office/drawing/2014/main" id="{BF4E51E8-B8DB-40B2-B804-97DAB5F81780}"/>
                </a:ext>
              </a:extLst>
            </p:cNvPr>
            <p:cNvSpPr txBox="1"/>
            <p:nvPr/>
          </p:nvSpPr>
          <p:spPr>
            <a:xfrm>
              <a:off x="2115799" y="5903889"/>
              <a:ext cx="925253" cy="600164"/>
            </a:xfrm>
            <a:prstGeom prst="rect">
              <a:avLst/>
            </a:prstGeom>
            <a:noFill/>
          </p:spPr>
          <p:txBody>
            <a:bodyPr wrap="none" rtlCol="0">
              <a:spAutoFit/>
            </a:bodyPr>
            <a:lstStyle/>
            <a:p>
              <a:pPr algn="ctr"/>
              <a:r>
                <a:rPr lang="en-ZA" sz="1100" dirty="0"/>
                <a:t>Power </a:t>
              </a:r>
              <a:br>
                <a:rPr lang="en-ZA" sz="1100" dirty="0"/>
              </a:br>
              <a:r>
                <a:rPr lang="en-ZA" sz="1100" dirty="0"/>
                <a:t>Consumption </a:t>
              </a:r>
              <a:br>
                <a:rPr lang="en-ZA" sz="1100" dirty="0"/>
              </a:br>
              <a:r>
                <a:rPr lang="en-ZA" sz="1100" dirty="0"/>
                <a:t>Billing</a:t>
              </a:r>
            </a:p>
          </p:txBody>
        </p:sp>
      </p:grpSp>
      <p:grpSp>
        <p:nvGrpSpPr>
          <p:cNvPr id="81" name="Group 80">
            <a:extLst>
              <a:ext uri="{FF2B5EF4-FFF2-40B4-BE49-F238E27FC236}">
                <a16:creationId xmlns:a16="http://schemas.microsoft.com/office/drawing/2014/main" id="{5A1B0F11-182D-47C3-9427-12101167F3AB}"/>
              </a:ext>
            </a:extLst>
          </p:cNvPr>
          <p:cNvGrpSpPr/>
          <p:nvPr/>
        </p:nvGrpSpPr>
        <p:grpSpPr>
          <a:xfrm>
            <a:off x="4128510" y="4845340"/>
            <a:ext cx="1072092" cy="1510987"/>
            <a:chOff x="730523" y="4993066"/>
            <a:chExt cx="1072092" cy="1510987"/>
          </a:xfrm>
        </p:grpSpPr>
        <p:pic>
          <p:nvPicPr>
            <p:cNvPr id="82" name="Picture 81">
              <a:extLst>
                <a:ext uri="{FF2B5EF4-FFF2-40B4-BE49-F238E27FC236}">
                  <a16:creationId xmlns:a16="http://schemas.microsoft.com/office/drawing/2014/main" id="{CB0C8221-3FC6-48F3-9DF0-B9E851867EE9}"/>
                </a:ext>
              </a:extLst>
            </p:cNvPr>
            <p:cNvPicPr>
              <a:picLocks noChangeAspect="1"/>
            </p:cNvPicPr>
            <p:nvPr/>
          </p:nvPicPr>
          <p:blipFill>
            <a:blip r:embed="rId19">
              <a:clrChange>
                <a:clrFrom>
                  <a:srgbClr val="FFFFFF"/>
                </a:clrFrom>
                <a:clrTo>
                  <a:srgbClr val="FFFFFF">
                    <a:alpha val="0"/>
                  </a:srgbClr>
                </a:clrTo>
              </a:clrChange>
            </a:blip>
            <a:stretch>
              <a:fillRect/>
            </a:stretch>
          </p:blipFill>
          <p:spPr>
            <a:xfrm>
              <a:off x="730523" y="4993066"/>
              <a:ext cx="1072092" cy="785655"/>
            </a:xfrm>
            <a:prstGeom prst="rect">
              <a:avLst/>
            </a:prstGeom>
            <a:effectLst>
              <a:reflection blurRad="6350" stA="52000" endA="300" endPos="35000" dir="5400000" sy="-100000" algn="bl" rotWithShape="0"/>
            </a:effectLst>
          </p:spPr>
        </p:pic>
        <p:sp>
          <p:nvSpPr>
            <p:cNvPr id="83" name="TextBox 82">
              <a:extLst>
                <a:ext uri="{FF2B5EF4-FFF2-40B4-BE49-F238E27FC236}">
                  <a16:creationId xmlns:a16="http://schemas.microsoft.com/office/drawing/2014/main" id="{89D66D20-00BB-4647-BCE1-5B1D824A9BEB}"/>
                </a:ext>
              </a:extLst>
            </p:cNvPr>
            <p:cNvSpPr txBox="1"/>
            <p:nvPr/>
          </p:nvSpPr>
          <p:spPr>
            <a:xfrm>
              <a:off x="835201" y="5903889"/>
              <a:ext cx="862737" cy="600164"/>
            </a:xfrm>
            <a:prstGeom prst="rect">
              <a:avLst/>
            </a:prstGeom>
            <a:noFill/>
          </p:spPr>
          <p:txBody>
            <a:bodyPr wrap="none" rtlCol="0">
              <a:spAutoFit/>
            </a:bodyPr>
            <a:lstStyle/>
            <a:p>
              <a:pPr algn="ctr"/>
              <a:r>
                <a:rPr lang="en-ZA" sz="1100" dirty="0"/>
                <a:t>Generators </a:t>
              </a:r>
              <a:br>
                <a:rPr lang="en-ZA" sz="1100" dirty="0"/>
              </a:br>
              <a:r>
                <a:rPr lang="en-ZA" sz="1100" dirty="0"/>
                <a:t>&amp; </a:t>
              </a:r>
              <a:br>
                <a:rPr lang="en-ZA" sz="1100" dirty="0"/>
              </a:br>
              <a:r>
                <a:rPr lang="en-ZA" sz="1100" dirty="0"/>
                <a:t>Fuel Level</a:t>
              </a:r>
            </a:p>
          </p:txBody>
        </p:sp>
      </p:grpSp>
      <p:grpSp>
        <p:nvGrpSpPr>
          <p:cNvPr id="84" name="Group 83">
            <a:extLst>
              <a:ext uri="{FF2B5EF4-FFF2-40B4-BE49-F238E27FC236}">
                <a16:creationId xmlns:a16="http://schemas.microsoft.com/office/drawing/2014/main" id="{C60182DC-68BA-452A-AC1D-ED1684D682C3}"/>
              </a:ext>
            </a:extLst>
          </p:cNvPr>
          <p:cNvGrpSpPr/>
          <p:nvPr/>
        </p:nvGrpSpPr>
        <p:grpSpPr>
          <a:xfrm>
            <a:off x="5093642" y="4917745"/>
            <a:ext cx="950901" cy="1520931"/>
            <a:chOff x="3781103" y="4983122"/>
            <a:chExt cx="950901" cy="1520931"/>
          </a:xfrm>
        </p:grpSpPr>
        <p:pic>
          <p:nvPicPr>
            <p:cNvPr id="85" name="Picture 84">
              <a:extLst>
                <a:ext uri="{FF2B5EF4-FFF2-40B4-BE49-F238E27FC236}">
                  <a16:creationId xmlns:a16="http://schemas.microsoft.com/office/drawing/2014/main" id="{0A4139A3-9583-4497-92E4-2D04E34D7AEB}"/>
                </a:ext>
              </a:extLst>
            </p:cNvPr>
            <p:cNvPicPr>
              <a:picLocks noChangeAspect="1"/>
            </p:cNvPicPr>
            <p:nvPr/>
          </p:nvPicPr>
          <p:blipFill>
            <a:blip r:embed="rId8">
              <a:clrChange>
                <a:clrFrom>
                  <a:srgbClr val="FFFFFF"/>
                </a:clrFrom>
                <a:clrTo>
                  <a:srgbClr val="FFFFFF">
                    <a:alpha val="0"/>
                  </a:srgbClr>
                </a:clrTo>
              </a:clrChange>
            </a:blip>
            <a:stretch>
              <a:fillRect/>
            </a:stretch>
          </p:blipFill>
          <p:spPr>
            <a:xfrm>
              <a:off x="4036620" y="4983122"/>
              <a:ext cx="439869" cy="805543"/>
            </a:xfrm>
            <a:prstGeom prst="rect">
              <a:avLst/>
            </a:prstGeom>
            <a:effectLst>
              <a:reflection blurRad="6350" stA="52000" endA="300" endPos="35000" dir="5400000" sy="-100000" algn="bl" rotWithShape="0"/>
            </a:effectLst>
          </p:spPr>
        </p:pic>
        <p:sp>
          <p:nvSpPr>
            <p:cNvPr id="86" name="TextBox 85">
              <a:extLst>
                <a:ext uri="{FF2B5EF4-FFF2-40B4-BE49-F238E27FC236}">
                  <a16:creationId xmlns:a16="http://schemas.microsoft.com/office/drawing/2014/main" id="{ADD60350-1F54-4DEE-9557-0E8FC6B14F4F}"/>
                </a:ext>
              </a:extLst>
            </p:cNvPr>
            <p:cNvSpPr txBox="1"/>
            <p:nvPr/>
          </p:nvSpPr>
          <p:spPr>
            <a:xfrm>
              <a:off x="3781103" y="5903889"/>
              <a:ext cx="950901" cy="600164"/>
            </a:xfrm>
            <a:prstGeom prst="rect">
              <a:avLst/>
            </a:prstGeom>
            <a:noFill/>
          </p:spPr>
          <p:txBody>
            <a:bodyPr wrap="none" rtlCol="0">
              <a:spAutoFit/>
            </a:bodyPr>
            <a:lstStyle/>
            <a:p>
              <a:pPr algn="ctr"/>
              <a:r>
                <a:rPr lang="en-ZA" sz="1100" dirty="0"/>
                <a:t>PLC Pressure </a:t>
              </a:r>
              <a:br>
                <a:rPr lang="en-ZA" sz="1100" dirty="0"/>
              </a:br>
              <a:r>
                <a:rPr lang="en-ZA" sz="1100" dirty="0"/>
                <a:t>&amp; </a:t>
              </a:r>
              <a:br>
                <a:rPr lang="en-ZA" sz="1100" dirty="0"/>
              </a:br>
              <a:r>
                <a:rPr lang="en-ZA" sz="1100" dirty="0"/>
                <a:t>Temperature</a:t>
              </a:r>
            </a:p>
          </p:txBody>
        </p:sp>
      </p:grpSp>
      <p:pic>
        <p:nvPicPr>
          <p:cNvPr id="87" name="Picture 86">
            <a:extLst>
              <a:ext uri="{FF2B5EF4-FFF2-40B4-BE49-F238E27FC236}">
                <a16:creationId xmlns:a16="http://schemas.microsoft.com/office/drawing/2014/main" id="{A61EEA30-411C-4C4A-8E67-82ABEFC07085}"/>
              </a:ext>
            </a:extLst>
          </p:cNvPr>
          <p:cNvPicPr>
            <a:picLocks noChangeAspect="1"/>
          </p:cNvPicPr>
          <p:nvPr/>
        </p:nvPicPr>
        <p:blipFill>
          <a:blip r:embed="rId20"/>
          <a:stretch>
            <a:fillRect/>
          </a:stretch>
        </p:blipFill>
        <p:spPr>
          <a:xfrm>
            <a:off x="6859301" y="4991327"/>
            <a:ext cx="757361" cy="560677"/>
          </a:xfrm>
          <a:prstGeom prst="rect">
            <a:avLst/>
          </a:prstGeom>
          <a:effectLst>
            <a:reflection blurRad="6350" stA="50000" endA="300" endPos="90000" dist="50800" dir="5400000" sy="-100000" algn="bl" rotWithShape="0"/>
          </a:effectLst>
        </p:spPr>
      </p:pic>
      <p:sp>
        <p:nvSpPr>
          <p:cNvPr id="88" name="TextBox 87">
            <a:extLst>
              <a:ext uri="{FF2B5EF4-FFF2-40B4-BE49-F238E27FC236}">
                <a16:creationId xmlns:a16="http://schemas.microsoft.com/office/drawing/2014/main" id="{F2139827-6168-48DD-A1EF-5EBF45CC4B48}"/>
              </a:ext>
            </a:extLst>
          </p:cNvPr>
          <p:cNvSpPr txBox="1"/>
          <p:nvPr/>
        </p:nvSpPr>
        <p:spPr>
          <a:xfrm>
            <a:off x="6870137" y="5838511"/>
            <a:ext cx="735690" cy="600164"/>
          </a:xfrm>
          <a:prstGeom prst="rect">
            <a:avLst/>
          </a:prstGeom>
          <a:noFill/>
        </p:spPr>
        <p:txBody>
          <a:bodyPr wrap="square" rtlCol="0">
            <a:spAutoFit/>
          </a:bodyPr>
          <a:lstStyle/>
          <a:p>
            <a:pPr algn="ctr"/>
            <a:r>
              <a:rPr lang="en-ZA" sz="1100" dirty="0"/>
              <a:t>Stack Emission Sensors</a:t>
            </a:r>
          </a:p>
        </p:txBody>
      </p:sp>
      <p:cxnSp>
        <p:nvCxnSpPr>
          <p:cNvPr id="89" name="Elbow Connector 6">
            <a:extLst>
              <a:ext uri="{FF2B5EF4-FFF2-40B4-BE49-F238E27FC236}">
                <a16:creationId xmlns:a16="http://schemas.microsoft.com/office/drawing/2014/main" id="{3CA0D03A-C2D7-40B1-A887-D67F411596D7}"/>
              </a:ext>
            </a:extLst>
          </p:cNvPr>
          <p:cNvCxnSpPr>
            <a:cxnSpLocks/>
            <a:stCxn id="82" idx="0"/>
            <a:endCxn id="12" idx="1"/>
          </p:cNvCxnSpPr>
          <p:nvPr/>
        </p:nvCxnSpPr>
        <p:spPr>
          <a:xfrm rot="5400000" flipH="1" flipV="1">
            <a:off x="4278833" y="2691029"/>
            <a:ext cx="2540034" cy="1768588"/>
          </a:xfrm>
          <a:prstGeom prst="bentConnector2">
            <a:avLst/>
          </a:prstGeom>
          <a:ln>
            <a:solidFill>
              <a:schemeClr val="bg2"/>
            </a:solidFill>
            <a:tailEnd type="triangle"/>
          </a:ln>
        </p:spPr>
        <p:style>
          <a:lnRef idx="1">
            <a:schemeClr val="accent1"/>
          </a:lnRef>
          <a:fillRef idx="0">
            <a:schemeClr val="accent1"/>
          </a:fillRef>
          <a:effectRef idx="0">
            <a:schemeClr val="accent1"/>
          </a:effectRef>
          <a:fontRef idx="minor">
            <a:schemeClr val="tx1"/>
          </a:fontRef>
        </p:style>
      </p:cxnSp>
      <p:cxnSp>
        <p:nvCxnSpPr>
          <p:cNvPr id="90" name="Elbow Connector 6">
            <a:extLst>
              <a:ext uri="{FF2B5EF4-FFF2-40B4-BE49-F238E27FC236}">
                <a16:creationId xmlns:a16="http://schemas.microsoft.com/office/drawing/2014/main" id="{02BA53CA-FD08-4F0A-A533-4E856A1FA42E}"/>
              </a:ext>
            </a:extLst>
          </p:cNvPr>
          <p:cNvCxnSpPr>
            <a:cxnSpLocks/>
            <a:stCxn id="85" idx="0"/>
            <a:endCxn id="12" idx="1"/>
          </p:cNvCxnSpPr>
          <p:nvPr/>
        </p:nvCxnSpPr>
        <p:spPr>
          <a:xfrm rot="5400000" flipH="1" flipV="1">
            <a:off x="4694900" y="3179501"/>
            <a:ext cx="2612439" cy="864050"/>
          </a:xfrm>
          <a:prstGeom prst="bentConnector2">
            <a:avLst/>
          </a:prstGeom>
          <a:ln>
            <a:solidFill>
              <a:schemeClr val="bg2"/>
            </a:solidFill>
            <a:tailEnd type="triangle"/>
          </a:ln>
        </p:spPr>
        <p:style>
          <a:lnRef idx="1">
            <a:schemeClr val="accent1"/>
          </a:lnRef>
          <a:fillRef idx="0">
            <a:schemeClr val="accent1"/>
          </a:fillRef>
          <a:effectRef idx="0">
            <a:schemeClr val="accent1"/>
          </a:effectRef>
          <a:fontRef idx="minor">
            <a:schemeClr val="tx1"/>
          </a:fontRef>
        </p:style>
      </p:cxnSp>
      <p:cxnSp>
        <p:nvCxnSpPr>
          <p:cNvPr id="91" name="Elbow Connector 6">
            <a:extLst>
              <a:ext uri="{FF2B5EF4-FFF2-40B4-BE49-F238E27FC236}">
                <a16:creationId xmlns:a16="http://schemas.microsoft.com/office/drawing/2014/main" id="{B4E35D47-816C-4ED5-911B-5EB2D86D7E42}"/>
              </a:ext>
            </a:extLst>
          </p:cNvPr>
          <p:cNvCxnSpPr>
            <a:cxnSpLocks/>
            <a:stCxn id="76" idx="0"/>
            <a:endCxn id="12" idx="1"/>
          </p:cNvCxnSpPr>
          <p:nvPr/>
        </p:nvCxnSpPr>
        <p:spPr>
          <a:xfrm rot="5400000" flipH="1" flipV="1">
            <a:off x="5057382" y="3582343"/>
            <a:ext cx="2652799" cy="98726"/>
          </a:xfrm>
          <a:prstGeom prst="bentConnector2">
            <a:avLst/>
          </a:prstGeom>
          <a:ln>
            <a:solidFill>
              <a:schemeClr val="bg2"/>
            </a:solidFill>
            <a:tailEnd type="triangle"/>
          </a:ln>
        </p:spPr>
        <p:style>
          <a:lnRef idx="1">
            <a:schemeClr val="accent1"/>
          </a:lnRef>
          <a:fillRef idx="0">
            <a:schemeClr val="accent1"/>
          </a:fillRef>
          <a:effectRef idx="0">
            <a:schemeClr val="accent1"/>
          </a:effectRef>
          <a:fontRef idx="minor">
            <a:schemeClr val="tx1"/>
          </a:fontRef>
        </p:style>
      </p:cxnSp>
      <p:cxnSp>
        <p:nvCxnSpPr>
          <p:cNvPr id="92" name="Elbow Connector 44">
            <a:extLst>
              <a:ext uri="{FF2B5EF4-FFF2-40B4-BE49-F238E27FC236}">
                <a16:creationId xmlns:a16="http://schemas.microsoft.com/office/drawing/2014/main" id="{5EFC9FD8-0096-4DB9-A094-0F972DB099AB}"/>
              </a:ext>
            </a:extLst>
          </p:cNvPr>
          <p:cNvCxnSpPr>
            <a:cxnSpLocks/>
            <a:stCxn id="12" idx="3"/>
            <a:endCxn id="13" idx="1"/>
          </p:cNvCxnSpPr>
          <p:nvPr/>
        </p:nvCxnSpPr>
        <p:spPr>
          <a:xfrm flipV="1">
            <a:off x="7307130" y="1929622"/>
            <a:ext cx="2356882" cy="375684"/>
          </a:xfrm>
          <a:prstGeom prst="bentConnector3">
            <a:avLst>
              <a:gd name="adj1" fmla="val 50000"/>
            </a:avLst>
          </a:prstGeom>
          <a:ln>
            <a:solidFill>
              <a:schemeClr val="bg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3781372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p:cNvSpPr txBox="1"/>
          <p:nvPr/>
        </p:nvSpPr>
        <p:spPr>
          <a:xfrm>
            <a:off x="2409824" y="112958"/>
            <a:ext cx="8856889" cy="769441"/>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ZA" sz="4400" b="1" i="0" u="none" strike="noStrike" kern="1200" cap="none" spc="0" normalizeH="0" baseline="0" noProof="0" dirty="0">
                <a:ln>
                  <a:noFill/>
                </a:ln>
                <a:effectLst>
                  <a:outerShdw blurRad="38100" dist="38100" dir="2700000" algn="tl">
                    <a:srgbClr val="000000">
                      <a:alpha val="43137"/>
                    </a:srgbClr>
                  </a:outerShdw>
                </a:effectLst>
                <a:uLnTx/>
                <a:uFillTx/>
                <a:latin typeface="Arial" panose="020B0604020202020204" pitchFamily="34" charset="0"/>
                <a:ea typeface="+mn-ea"/>
                <a:cs typeface="Arial" panose="020B0604020202020204" pitchFamily="34" charset="0"/>
              </a:rPr>
              <a:t>MES examples of Live OEE</a:t>
            </a:r>
          </a:p>
        </p:txBody>
      </p:sp>
      <p:sp>
        <p:nvSpPr>
          <p:cNvPr id="65" name="TextBox 64"/>
          <p:cNvSpPr txBox="1"/>
          <p:nvPr/>
        </p:nvSpPr>
        <p:spPr>
          <a:xfrm>
            <a:off x="2171971" y="3499264"/>
            <a:ext cx="3962139" cy="52322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ZA" sz="1400" b="0" i="0" u="none" strike="noStrike" kern="1200" cap="none" spc="0" normalizeH="0" baseline="0" noProof="0" dirty="0">
                <a:ln>
                  <a:noFill/>
                </a:ln>
                <a:effectLst/>
                <a:uLnTx/>
                <a:uFillTx/>
                <a:latin typeface="Tw Cen MT" panose="020B0602020104020603"/>
                <a:ea typeface="+mn-ea"/>
                <a:cs typeface="+mn-cs"/>
              </a:rPr>
              <a:t>Operator HMI using Android tablets allows for simple fast </a:t>
            </a:r>
            <a:r>
              <a:rPr lang="en-ZA" sz="1400" dirty="0">
                <a:latin typeface="Tw Cen MT" panose="020B0602020104020603"/>
              </a:rPr>
              <a:t>Downtime Selection. </a:t>
            </a:r>
            <a:endParaRPr kumimoji="0" lang="en-ZA" sz="1400" b="0" i="0" u="none" strike="noStrike" kern="1200" cap="none" spc="0" normalizeH="0" baseline="0" noProof="0" dirty="0">
              <a:ln>
                <a:noFill/>
              </a:ln>
              <a:effectLst/>
              <a:uLnTx/>
              <a:uFillTx/>
              <a:latin typeface="Tw Cen MT" panose="020B0602020104020603"/>
              <a:ea typeface="+mn-ea"/>
              <a:cs typeface="+mn-cs"/>
            </a:endParaRPr>
          </a:p>
        </p:txBody>
      </p:sp>
      <p:pic>
        <p:nvPicPr>
          <p:cNvPr id="5" name="Picture 4" descr="Graphical user interface&#10;&#10;Description automatically generated">
            <a:extLst>
              <a:ext uri="{FF2B5EF4-FFF2-40B4-BE49-F238E27FC236}">
                <a16:creationId xmlns:a16="http://schemas.microsoft.com/office/drawing/2014/main" id="{DC5145C0-A434-481E-8C7E-2E4B736D251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171971" y="952663"/>
            <a:ext cx="3962139" cy="2476337"/>
          </a:xfrm>
          <a:prstGeom prst="rect">
            <a:avLst/>
          </a:prstGeom>
        </p:spPr>
      </p:pic>
      <p:pic>
        <p:nvPicPr>
          <p:cNvPr id="6" name="Picture 5">
            <a:extLst>
              <a:ext uri="{FF2B5EF4-FFF2-40B4-BE49-F238E27FC236}">
                <a16:creationId xmlns:a16="http://schemas.microsoft.com/office/drawing/2014/main" id="{37C80A5B-3F72-4120-8345-F716D64E7A9F}"/>
              </a:ext>
            </a:extLst>
          </p:cNvPr>
          <p:cNvPicPr>
            <a:picLocks noChangeAspect="1"/>
          </p:cNvPicPr>
          <p:nvPr/>
        </p:nvPicPr>
        <p:blipFill>
          <a:blip r:embed="rId4" cstate="print">
            <a:duotone>
              <a:prstClr val="black"/>
              <a:schemeClr val="accent5">
                <a:tint val="45000"/>
                <a:satMod val="400000"/>
              </a:schemeClr>
            </a:duotone>
            <a:extLst>
              <a:ext uri="{28A0092B-C50C-407E-A947-70E740481C1C}">
                <a14:useLocalDpi xmlns:a14="http://schemas.microsoft.com/office/drawing/2010/main" val="0"/>
              </a:ext>
            </a:extLst>
          </a:blip>
          <a:stretch>
            <a:fillRect/>
          </a:stretch>
        </p:blipFill>
        <p:spPr>
          <a:xfrm>
            <a:off x="2377166" y="4479287"/>
            <a:ext cx="1083871" cy="1214985"/>
          </a:xfrm>
          <a:prstGeom prst="rect">
            <a:avLst/>
          </a:prstGeom>
        </p:spPr>
      </p:pic>
      <p:pic>
        <p:nvPicPr>
          <p:cNvPr id="7" name="Picture 6">
            <a:extLst>
              <a:ext uri="{FF2B5EF4-FFF2-40B4-BE49-F238E27FC236}">
                <a16:creationId xmlns:a16="http://schemas.microsoft.com/office/drawing/2014/main" id="{E2BFAB74-7FA8-4933-AFC3-0B5733E94EC9}"/>
              </a:ext>
            </a:extLst>
          </p:cNvPr>
          <p:cNvPicPr/>
          <p:nvPr/>
        </p:nvPicPr>
        <p:blipFill rotWithShape="1">
          <a:blip r:embed="rId5" cstate="hqprint">
            <a:extLst>
              <a:ext uri="{28A0092B-C50C-407E-A947-70E740481C1C}">
                <a14:useLocalDpi xmlns:a14="http://schemas.microsoft.com/office/drawing/2010/main"/>
              </a:ext>
            </a:extLst>
          </a:blip>
          <a:srcRect/>
          <a:stretch/>
        </p:blipFill>
        <p:spPr bwMode="auto">
          <a:xfrm>
            <a:off x="6644513" y="943989"/>
            <a:ext cx="4259036" cy="2476337"/>
          </a:xfrm>
          <a:prstGeom prst="rect">
            <a:avLst/>
          </a:prstGeom>
          <a:ln>
            <a:noFill/>
          </a:ln>
          <a:extLst>
            <a:ext uri="{53640926-AAD7-44D8-BBD7-CCE9431645EC}">
              <a14:shadowObscured xmlns:a14="http://schemas.microsoft.com/office/drawing/2010/main"/>
            </a:ext>
          </a:extLst>
        </p:spPr>
      </p:pic>
      <p:pic>
        <p:nvPicPr>
          <p:cNvPr id="8" name="Picture 7" descr="Graphical user interface&#10;&#10;Description automatically generated">
            <a:extLst>
              <a:ext uri="{FF2B5EF4-FFF2-40B4-BE49-F238E27FC236}">
                <a16:creationId xmlns:a16="http://schemas.microsoft.com/office/drawing/2014/main" id="{AADFE8D0-83F7-442D-9408-461EBF5C5E45}"/>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586199" y="4031649"/>
            <a:ext cx="4144766" cy="2590479"/>
          </a:xfrm>
          <a:prstGeom prst="rect">
            <a:avLst/>
          </a:prstGeom>
        </p:spPr>
      </p:pic>
      <p:sp>
        <p:nvSpPr>
          <p:cNvPr id="10" name="TextBox 9">
            <a:extLst>
              <a:ext uri="{FF2B5EF4-FFF2-40B4-BE49-F238E27FC236}">
                <a16:creationId xmlns:a16="http://schemas.microsoft.com/office/drawing/2014/main" id="{062D5D13-53D6-41B2-90C3-04E18EEA7549}"/>
              </a:ext>
            </a:extLst>
          </p:cNvPr>
          <p:cNvSpPr txBox="1"/>
          <p:nvPr/>
        </p:nvSpPr>
        <p:spPr>
          <a:xfrm>
            <a:off x="4466371" y="6550223"/>
            <a:ext cx="5080400" cy="307777"/>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ZA" sz="1400" b="0" i="0" u="none" strike="noStrike" kern="1200" cap="none" spc="0" normalizeH="0" baseline="0" noProof="0" dirty="0">
                <a:ln>
                  <a:noFill/>
                </a:ln>
                <a:effectLst/>
                <a:uLnTx/>
                <a:uFillTx/>
                <a:latin typeface="Tw Cen MT" panose="020B0602020104020603"/>
                <a:ea typeface="+mn-ea"/>
                <a:cs typeface="+mn-cs"/>
              </a:rPr>
              <a:t>Android based Operator HMI allows for direct </a:t>
            </a:r>
            <a:r>
              <a:rPr lang="en-ZA" sz="1400" dirty="0">
                <a:latin typeface="Tw Cen MT" panose="020B0602020104020603"/>
              </a:rPr>
              <a:t>Quality capturing. </a:t>
            </a:r>
            <a:endParaRPr kumimoji="0" lang="en-ZA" sz="1400" b="0" i="0" u="none" strike="noStrike" kern="1200" cap="none" spc="0" normalizeH="0" baseline="0" noProof="0" dirty="0">
              <a:ln>
                <a:noFill/>
              </a:ln>
              <a:effectLst/>
              <a:uLnTx/>
              <a:uFillTx/>
              <a:latin typeface="Tw Cen MT" panose="020B0602020104020603"/>
              <a:ea typeface="+mn-ea"/>
              <a:cs typeface="+mn-cs"/>
            </a:endParaRPr>
          </a:p>
        </p:txBody>
      </p:sp>
      <p:sp>
        <p:nvSpPr>
          <p:cNvPr id="11" name="TextBox 10">
            <a:extLst>
              <a:ext uri="{FF2B5EF4-FFF2-40B4-BE49-F238E27FC236}">
                <a16:creationId xmlns:a16="http://schemas.microsoft.com/office/drawing/2014/main" id="{4165D0A7-BBC3-4587-BFFA-F624FEF8B0E2}"/>
              </a:ext>
            </a:extLst>
          </p:cNvPr>
          <p:cNvSpPr txBox="1"/>
          <p:nvPr/>
        </p:nvSpPr>
        <p:spPr>
          <a:xfrm>
            <a:off x="6644514" y="3445543"/>
            <a:ext cx="4259036" cy="52322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ZA" sz="1400" i="0" u="none" strike="noStrike" kern="1200" cap="none" spc="0" normalizeH="0" baseline="0" noProof="0" dirty="0">
                <a:ln>
                  <a:noFill/>
                </a:ln>
                <a:effectLst/>
                <a:uLnTx/>
                <a:uFillTx/>
                <a:latin typeface="Tw Cen MT" panose="020B0602020104020603"/>
                <a:ea typeface="+mn-ea"/>
                <a:cs typeface="+mn-cs"/>
              </a:rPr>
              <a:t>Dashboards – Grey =Off .Green = Meeting Target . Yellow Bellow Target .Red = Missing Target</a:t>
            </a:r>
          </a:p>
        </p:txBody>
      </p:sp>
    </p:spTree>
    <p:extLst>
      <p:ext uri="{BB962C8B-B14F-4D97-AF65-F5344CB8AC3E}">
        <p14:creationId xmlns:p14="http://schemas.microsoft.com/office/powerpoint/2010/main" val="55760491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p:cNvSpPr txBox="1"/>
          <p:nvPr/>
        </p:nvSpPr>
        <p:spPr>
          <a:xfrm>
            <a:off x="2446630" y="274780"/>
            <a:ext cx="7651296" cy="769441"/>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ZA" sz="4400" b="1" i="0" u="none" strike="noStrike" kern="1200" cap="none" spc="0" normalizeH="0" baseline="0" noProof="0" dirty="0" err="1">
                <a:ln>
                  <a:noFill/>
                </a:ln>
                <a:effectLst>
                  <a:outerShdw blurRad="38100" dist="38100" dir="2700000" algn="tl">
                    <a:srgbClr val="000000">
                      <a:alpha val="43137"/>
                    </a:srgbClr>
                  </a:outerShdw>
                </a:effectLst>
                <a:uLnTx/>
                <a:uFillTx/>
                <a:latin typeface="Arial" panose="020B0604020202020204" pitchFamily="34" charset="0"/>
                <a:ea typeface="+mn-ea"/>
                <a:cs typeface="Arial" panose="020B0604020202020204" pitchFamily="34" charset="0"/>
              </a:rPr>
              <a:t>SmartMES</a:t>
            </a:r>
            <a:r>
              <a:rPr kumimoji="0" lang="en-ZA" sz="4400" b="1" i="0" u="none" strike="noStrike" kern="1200" cap="none" spc="0" normalizeH="0" baseline="0" noProof="0" dirty="0">
                <a:ln>
                  <a:noFill/>
                </a:ln>
                <a:effectLst>
                  <a:outerShdw blurRad="38100" dist="38100" dir="2700000" algn="tl">
                    <a:srgbClr val="000000">
                      <a:alpha val="43137"/>
                    </a:srgbClr>
                  </a:outerShdw>
                </a:effectLst>
                <a:uLnTx/>
                <a:uFillTx/>
                <a:latin typeface="Arial" panose="020B0604020202020204" pitchFamily="34" charset="0"/>
                <a:ea typeface="+mn-ea"/>
                <a:cs typeface="Arial" panose="020B0604020202020204" pitchFamily="34" charset="0"/>
              </a:rPr>
              <a:t> </a:t>
            </a:r>
            <a:r>
              <a:rPr lang="en-ZA" sz="44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Web based </a:t>
            </a:r>
            <a:r>
              <a:rPr kumimoji="0" lang="en-ZA" sz="4400" b="1" i="0" u="none" strike="noStrike" kern="1200" cap="none" spc="0" normalizeH="0" baseline="0" noProof="0" dirty="0">
                <a:ln>
                  <a:noFill/>
                </a:ln>
                <a:effectLst>
                  <a:outerShdw blurRad="38100" dist="38100" dir="2700000" algn="tl">
                    <a:srgbClr val="000000">
                      <a:alpha val="43137"/>
                    </a:srgbClr>
                  </a:outerShdw>
                </a:effectLst>
                <a:uLnTx/>
                <a:uFillTx/>
                <a:latin typeface="Arial" panose="020B0604020202020204" pitchFamily="34" charset="0"/>
                <a:ea typeface="+mn-ea"/>
                <a:cs typeface="Arial" panose="020B0604020202020204" pitchFamily="34" charset="0"/>
              </a:rPr>
              <a:t>MES</a:t>
            </a:r>
          </a:p>
        </p:txBody>
      </p:sp>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40774" y="1904904"/>
            <a:ext cx="6137585" cy="3908874"/>
          </a:xfrm>
          <a:prstGeom prst="rect">
            <a:avLst/>
          </a:prstGeom>
        </p:spPr>
      </p:pic>
      <p:pic>
        <p:nvPicPr>
          <p:cNvPr id="11" name="Picture 10"/>
          <p:cNvPicPr>
            <a:picLocks noChangeAspect="1"/>
          </p:cNvPicPr>
          <p:nvPr/>
        </p:nvPicPr>
        <p:blipFill>
          <a:blip r:embed="rId4" cstate="print">
            <a:duotone>
              <a:prstClr val="black"/>
              <a:schemeClr val="accent5">
                <a:tint val="45000"/>
                <a:satMod val="400000"/>
              </a:schemeClr>
            </a:duotone>
            <a:extLst>
              <a:ext uri="{28A0092B-C50C-407E-A947-70E740481C1C}">
                <a14:useLocalDpi xmlns:a14="http://schemas.microsoft.com/office/drawing/2010/main" val="0"/>
              </a:ext>
            </a:extLst>
          </a:blip>
          <a:stretch>
            <a:fillRect/>
          </a:stretch>
        </p:blipFill>
        <p:spPr>
          <a:xfrm>
            <a:off x="10163048" y="121688"/>
            <a:ext cx="1083871" cy="1214985"/>
          </a:xfrm>
          <a:prstGeom prst="rect">
            <a:avLst/>
          </a:prstGeom>
        </p:spPr>
      </p:pic>
      <p:sp>
        <p:nvSpPr>
          <p:cNvPr id="12" name="TextBox 11"/>
          <p:cNvSpPr txBox="1"/>
          <p:nvPr/>
        </p:nvSpPr>
        <p:spPr>
          <a:xfrm>
            <a:off x="1927324" y="5813778"/>
            <a:ext cx="2899029"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ZA" sz="1800" b="1" i="0" u="none" strike="noStrike" kern="1200" cap="none" spc="0" normalizeH="0" baseline="0" noProof="0" dirty="0">
                <a:ln>
                  <a:noFill/>
                </a:ln>
                <a:effectLst/>
                <a:uLnTx/>
                <a:uFillTx/>
                <a:latin typeface="Tw Cen MT" panose="020B0602020104020603"/>
                <a:ea typeface="+mn-ea"/>
                <a:cs typeface="+mn-cs"/>
              </a:rPr>
              <a:t>Dashboard with OEE</a:t>
            </a:r>
          </a:p>
        </p:txBody>
      </p:sp>
      <p:sp>
        <p:nvSpPr>
          <p:cNvPr id="14" name="TextBox 13"/>
          <p:cNvSpPr txBox="1"/>
          <p:nvPr/>
        </p:nvSpPr>
        <p:spPr>
          <a:xfrm>
            <a:off x="7365649" y="5813778"/>
            <a:ext cx="2899029"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ZA" sz="1800" b="1" i="0" u="none" strike="noStrike" kern="1200" cap="none" spc="0" normalizeH="0" baseline="0" noProof="0" dirty="0">
                <a:ln>
                  <a:noFill/>
                </a:ln>
                <a:effectLst/>
                <a:uLnTx/>
                <a:uFillTx/>
                <a:latin typeface="Tw Cen MT" panose="020B0602020104020603"/>
                <a:ea typeface="+mn-ea"/>
                <a:cs typeface="+mn-cs"/>
              </a:rPr>
              <a:t>Asset Status Screen</a:t>
            </a:r>
          </a:p>
        </p:txBody>
      </p:sp>
      <p:pic>
        <p:nvPicPr>
          <p:cNvPr id="8" name="Picture 7">
            <a:extLst>
              <a:ext uri="{FF2B5EF4-FFF2-40B4-BE49-F238E27FC236}">
                <a16:creationId xmlns:a16="http://schemas.microsoft.com/office/drawing/2014/main" id="{B36EE0AE-B437-4504-BC5D-2FF32420D23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559276" y="1904905"/>
            <a:ext cx="5391950" cy="3908874"/>
          </a:xfrm>
          <a:prstGeom prst="rect">
            <a:avLst/>
          </a:prstGeom>
          <a:noFill/>
          <a:ln>
            <a:noFill/>
          </a:ln>
          <a:effectLst>
            <a:outerShdw blurRad="50800" dist="38100" dir="10800000" algn="r" rotWithShape="0">
              <a:prstClr val="black">
                <a:alpha val="40000"/>
              </a:prstClr>
            </a:outerShdw>
          </a:effectLst>
        </p:spPr>
      </p:pic>
    </p:spTree>
    <p:extLst>
      <p:ext uri="{BB962C8B-B14F-4D97-AF65-F5344CB8AC3E}">
        <p14:creationId xmlns:p14="http://schemas.microsoft.com/office/powerpoint/2010/main" val="13722473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37"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outVertical)">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a:blip r:embed="rId3">
            <a:duotone>
              <a:schemeClr val="bg2">
                <a:shade val="88000"/>
                <a:hueMod val="106000"/>
                <a:satMod val="140000"/>
                <a:lumMod val="54000"/>
              </a:schemeClr>
              <a:schemeClr val="bg2">
                <a:tint val="98000"/>
                <a:hueMod val="90000"/>
                <a:satMod val="150000"/>
                <a:lumMod val="160000"/>
              </a:schemeClr>
            </a:duotone>
          </a:blip>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8E1BCD-CAB8-4AC8-896B-5C5C67FFA646}"/>
              </a:ext>
            </a:extLst>
          </p:cNvPr>
          <p:cNvSpPr>
            <a:spLocks noGrp="1"/>
          </p:cNvSpPr>
          <p:nvPr>
            <p:ph type="title"/>
          </p:nvPr>
        </p:nvSpPr>
        <p:spPr>
          <a:xfrm>
            <a:off x="3730196" y="250371"/>
            <a:ext cx="7317214" cy="1478570"/>
          </a:xfrm>
        </p:spPr>
        <p:txBody>
          <a:bodyPr>
            <a:normAutofit/>
          </a:bodyPr>
          <a:lstStyle/>
          <a:p>
            <a:r>
              <a:rPr lang="en-ZA" dirty="0"/>
              <a:t>LIVE OEE and the future </a:t>
            </a:r>
            <a:r>
              <a:rPr lang="en-ZA" dirty="0" err="1"/>
              <a:t>iot</a:t>
            </a:r>
            <a:r>
              <a:rPr lang="en-ZA" dirty="0"/>
              <a:t>/</a:t>
            </a:r>
            <a:r>
              <a:rPr lang="en-ZA" dirty="0" err="1"/>
              <a:t>iiot</a:t>
            </a:r>
            <a:r>
              <a:rPr lang="en-ZA" dirty="0"/>
              <a:t>/4ir/…</a:t>
            </a:r>
          </a:p>
        </p:txBody>
      </p:sp>
      <p:sp>
        <p:nvSpPr>
          <p:cNvPr id="44" name="Round Single Corner Rectangle 16">
            <a:extLst>
              <a:ext uri="{FF2B5EF4-FFF2-40B4-BE49-F238E27FC236}">
                <a16:creationId xmlns:a16="http://schemas.microsoft.com/office/drawing/2014/main" id="{04B7EA48-2154-4E59-9F36-6BC72DA8F3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04973" y="643467"/>
            <a:ext cx="2559744" cy="1706538"/>
          </a:xfrm>
          <a:prstGeom prst="round1Rect">
            <a:avLst>
              <a:gd name="adj" fmla="val 14792"/>
            </a:avLst>
          </a:prstGeom>
          <a:solidFill>
            <a:srgbClr val="FFFFFF"/>
          </a:solidFill>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3D rendering of a robotic arm with fingers half-curled and the index finger pointing out">
            <a:extLst>
              <a:ext uri="{FF2B5EF4-FFF2-40B4-BE49-F238E27FC236}">
                <a16:creationId xmlns:a16="http://schemas.microsoft.com/office/drawing/2014/main" id="{A96BE682-F5CA-4498-8506-4532FFDB799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70452" y="808396"/>
            <a:ext cx="1822765" cy="1380744"/>
          </a:xfrm>
          <a:prstGeom prst="rect">
            <a:avLst/>
          </a:prstGeom>
        </p:spPr>
      </p:pic>
      <p:sp>
        <p:nvSpPr>
          <p:cNvPr id="46" name="Round Diagonal Corner Rectangle 12">
            <a:extLst>
              <a:ext uri="{FF2B5EF4-FFF2-40B4-BE49-F238E27FC236}">
                <a16:creationId xmlns:a16="http://schemas.microsoft.com/office/drawing/2014/main" id="{50CB2E6E-5C9B-4D63-A7B7-EB4BDD2C7F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98953" y="2554110"/>
            <a:ext cx="2565764" cy="1710603"/>
          </a:xfrm>
          <a:prstGeom prst="round2DiagRect">
            <a:avLst>
              <a:gd name="adj1" fmla="val 0"/>
              <a:gd name="adj2" fmla="val 0"/>
            </a:avLst>
          </a:prstGeom>
          <a:solidFill>
            <a:srgbClr val="FFFFFF"/>
          </a:solidFill>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8" name="Picture 37" descr="Abstract background of green mesh and nodes">
            <a:extLst>
              <a:ext uri="{FF2B5EF4-FFF2-40B4-BE49-F238E27FC236}">
                <a16:creationId xmlns:a16="http://schemas.microsoft.com/office/drawing/2014/main" id="{9134B7EF-26F0-46B0-95AB-0283C1D6DAAC}"/>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47570" y="2719039"/>
            <a:ext cx="2068530" cy="1380744"/>
          </a:xfrm>
          <a:prstGeom prst="rect">
            <a:avLst/>
          </a:prstGeom>
        </p:spPr>
      </p:pic>
      <p:sp>
        <p:nvSpPr>
          <p:cNvPr id="48" name="Round Single Corner Rectangle 18">
            <a:extLst>
              <a:ext uri="{FF2B5EF4-FFF2-40B4-BE49-F238E27FC236}">
                <a16:creationId xmlns:a16="http://schemas.microsoft.com/office/drawing/2014/main" id="{D9F3B175-D9A0-4272-8A14-1E8E1F83A1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804973" y="4472883"/>
            <a:ext cx="2559744" cy="1706538"/>
          </a:xfrm>
          <a:prstGeom prst="round1Rect">
            <a:avLst>
              <a:gd name="adj" fmla="val 14792"/>
            </a:avLst>
          </a:prstGeom>
          <a:solidFill>
            <a:srgbClr val="FFFFFF"/>
          </a:solidFill>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descr="Engineer programming robot in robotics research facility">
            <a:extLst>
              <a:ext uri="{FF2B5EF4-FFF2-40B4-BE49-F238E27FC236}">
                <a16:creationId xmlns:a16="http://schemas.microsoft.com/office/drawing/2014/main" id="{C84C5CA7-6368-444E-AAAE-A06B8D088C48}"/>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047570" y="4633747"/>
            <a:ext cx="2068530" cy="1380744"/>
          </a:xfrm>
          <a:prstGeom prst="rect">
            <a:avLst/>
          </a:prstGeom>
        </p:spPr>
      </p:pic>
      <p:sp>
        <p:nvSpPr>
          <p:cNvPr id="3" name="Content Placeholder 2">
            <a:extLst>
              <a:ext uri="{FF2B5EF4-FFF2-40B4-BE49-F238E27FC236}">
                <a16:creationId xmlns:a16="http://schemas.microsoft.com/office/drawing/2014/main" id="{8253AEAC-64E9-45AD-9573-94A3653C3D7F}"/>
              </a:ext>
            </a:extLst>
          </p:cNvPr>
          <p:cNvSpPr>
            <a:spLocks noGrp="1"/>
          </p:cNvSpPr>
          <p:nvPr>
            <p:ph idx="1"/>
          </p:nvPr>
        </p:nvSpPr>
        <p:spPr>
          <a:xfrm>
            <a:off x="3730196" y="1722725"/>
            <a:ext cx="8284030" cy="4754115"/>
          </a:xfrm>
        </p:spPr>
        <p:txBody>
          <a:bodyPr>
            <a:normAutofit/>
          </a:bodyPr>
          <a:lstStyle/>
          <a:p>
            <a:pPr>
              <a:lnSpc>
                <a:spcPct val="110000"/>
              </a:lnSpc>
            </a:pPr>
            <a:r>
              <a:rPr lang="en-ZA" sz="1400" dirty="0"/>
              <a:t>The continued Automation of data gathering and sharing of information will become a key driver of industry efficiency and the way to measure this is still using OEE principals  . </a:t>
            </a:r>
          </a:p>
          <a:p>
            <a:pPr>
              <a:lnSpc>
                <a:spcPct val="110000"/>
              </a:lnSpc>
            </a:pPr>
            <a:r>
              <a:rPr lang="en-ZA" sz="1400" dirty="0"/>
              <a:t>IOT and IIOT technologies makes gathering and sharing of this data simpler and more standardised . IIOT Connected smart anything's &amp; client driven solutions are become more accessible .</a:t>
            </a:r>
          </a:p>
          <a:p>
            <a:pPr>
              <a:lnSpc>
                <a:spcPct val="110000"/>
              </a:lnSpc>
            </a:pPr>
            <a:r>
              <a:rPr lang="en-ZA" sz="1400" dirty="0"/>
              <a:t>Ability to use advance computer power on demand to predict trends using Machine learning , AI and advanced analytics by moving more data to the edge of the cloud and the cloud .</a:t>
            </a:r>
          </a:p>
          <a:p>
            <a:pPr>
              <a:lnSpc>
                <a:spcPct val="110000"/>
              </a:lnSpc>
            </a:pPr>
            <a:r>
              <a:rPr lang="en-ZA" sz="1400" dirty="0"/>
              <a:t>Meshed functionality with other systems including the use of Unified data spaces means systems sharing more information leads to further process improvements e.g. JIT manufacturers become aware of issues in supply chains before they impact their production schedule and can make arrangements to mitigate it . Using Meshed data sets often reveals hidden improvement areas .</a:t>
            </a:r>
          </a:p>
          <a:p>
            <a:pPr>
              <a:lnSpc>
                <a:spcPct val="110000"/>
              </a:lnSpc>
            </a:pPr>
            <a:r>
              <a:rPr lang="en-ZA" sz="1400" dirty="0"/>
              <a:t>In 2020 covid changed the global landscape most likely for a very long term and this impact was felt hugely in the manufacturing sector .</a:t>
            </a:r>
          </a:p>
          <a:p>
            <a:pPr>
              <a:lnSpc>
                <a:spcPct val="110000"/>
              </a:lnSpc>
            </a:pPr>
            <a:r>
              <a:rPr lang="en-ZA" sz="1400" dirty="0"/>
              <a:t>Key outcome of current changes are the ability to do more remotely with less physical contact. Anywhere operations became an overnight ideal. Key requirement is to make the data digital so that it can easily be viewed remotely .Distributed work force is now a reality where the Maintenance and Production management may not be onsite but will need accurate information on the production process status and issues .Be able to make planning and decisions on schedules and resources without physically seeing them .</a:t>
            </a:r>
          </a:p>
          <a:p>
            <a:pPr>
              <a:lnSpc>
                <a:spcPct val="110000"/>
              </a:lnSpc>
            </a:pPr>
            <a:endParaRPr lang="en-ZA" sz="1400" dirty="0"/>
          </a:p>
        </p:txBody>
      </p:sp>
    </p:spTree>
    <p:extLst>
      <p:ext uri="{BB962C8B-B14F-4D97-AF65-F5344CB8AC3E}">
        <p14:creationId xmlns:p14="http://schemas.microsoft.com/office/powerpoint/2010/main" val="20827261"/>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ircuit">
  <a:themeElements>
    <a:clrScheme name="Circuit">
      <a:dk1>
        <a:sysClr val="windowText" lastClr="000000"/>
      </a:dk1>
      <a:lt1>
        <a:sysClr val="window" lastClr="FFFFFF"/>
      </a:lt1>
      <a:dk2>
        <a:srgbClr val="134770"/>
      </a:dk2>
      <a:lt2>
        <a:srgbClr val="82FFFF"/>
      </a:lt2>
      <a:accent1>
        <a:srgbClr val="9ACD4C"/>
      </a:accent1>
      <a:accent2>
        <a:srgbClr val="FAA93A"/>
      </a:accent2>
      <a:accent3>
        <a:srgbClr val="D35940"/>
      </a:accent3>
      <a:accent4>
        <a:srgbClr val="B258D3"/>
      </a:accent4>
      <a:accent5>
        <a:srgbClr val="63A0CC"/>
      </a:accent5>
      <a:accent6>
        <a:srgbClr val="8AC4A7"/>
      </a:accent6>
      <a:hlink>
        <a:srgbClr val="B8FA56"/>
      </a:hlink>
      <a:folHlink>
        <a:srgbClr val="7AF8CC"/>
      </a:folHlink>
    </a:clrScheme>
    <a:fontScheme name="Circuit">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ircuit">
      <a:fillStyleLst>
        <a:solidFill>
          <a:schemeClr val="phClr"/>
        </a:solidFill>
        <a:gradFill rotWithShape="1">
          <a:gsLst>
            <a:gs pos="0">
              <a:schemeClr val="phClr">
                <a:tint val="58000"/>
                <a:satMod val="108000"/>
                <a:lumMod val="110000"/>
              </a:schemeClr>
            </a:gs>
            <a:gs pos="100000">
              <a:schemeClr val="phClr">
                <a:tint val="81000"/>
                <a:satMod val="109000"/>
                <a:lumMod val="105000"/>
              </a:schemeClr>
            </a:gs>
          </a:gsLst>
          <a:lin ang="5040000" scaled="0"/>
        </a:gradFill>
        <a:gradFill rotWithShape="1">
          <a:gsLst>
            <a:gs pos="0">
              <a:schemeClr val="phClr">
                <a:tint val="94000"/>
                <a:satMod val="105000"/>
                <a:lumMod val="102000"/>
              </a:schemeClr>
            </a:gs>
            <a:gs pos="100000">
              <a:schemeClr val="phClr">
                <a:shade val="74000"/>
                <a:satMod val="128000"/>
                <a:lumMod val="100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98000"/>
                <a:hueMod val="94000"/>
                <a:satMod val="148000"/>
                <a:lumMod val="150000"/>
              </a:schemeClr>
            </a:gs>
            <a:gs pos="100000">
              <a:schemeClr val="phClr">
                <a:shade val="92000"/>
                <a:hueMod val="104000"/>
                <a:satMod val="140000"/>
                <a:lumMod val="68000"/>
              </a:schemeClr>
            </a:gs>
          </a:gsLst>
          <a:lin ang="5040000" scaled="0"/>
        </a:gradFill>
        <a:blipFill>
          <a:blip xmlns:r="http://schemas.openxmlformats.org/officeDocument/2006/relationships" r:embed="rId1">
            <a:duotone>
              <a:schemeClr val="phClr">
                <a:shade val="88000"/>
                <a:hueMod val="106000"/>
                <a:satMod val="140000"/>
                <a:lumMod val="54000"/>
              </a:schemeClr>
              <a:schemeClr val="phClr">
                <a:tint val="98000"/>
                <a:hueMod val="90000"/>
                <a:satMod val="150000"/>
                <a:lumMod val="160000"/>
              </a:schemeClr>
            </a:duotone>
          </a:blip>
          <a:stretch/>
        </a:blipFill>
      </a:bgFillStyleLst>
    </a:fmtScheme>
  </a:themeElements>
  <a:objectDefaults/>
  <a:extraClrSchemeLst/>
  <a:extLst>
    <a:ext uri="{05A4C25C-085E-4340-85A3-A5531E510DB2}">
      <thm15:themeFamily xmlns:thm15="http://schemas.microsoft.com/office/thememl/2012/main" name="Circuit" id="{0AC2F7E7-15F5-431C-B2A2-456FE929F56C}" vid="{0911B802-464C-4241-8DD9-B60FF88E379F}"/>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TM04033919[[fn=Circuit]]</Template>
  <TotalTime>13553</TotalTime>
  <Words>2112</Words>
  <Application>Microsoft Office PowerPoint</Application>
  <PresentationFormat>Widescreen</PresentationFormat>
  <Paragraphs>109</Paragraphs>
  <Slides>8</Slides>
  <Notes>8</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8</vt:i4>
      </vt:variant>
    </vt:vector>
  </HeadingPairs>
  <TitlesOfParts>
    <vt:vector size="13" baseType="lpstr">
      <vt:lpstr>arial</vt:lpstr>
      <vt:lpstr>arial</vt:lpstr>
      <vt:lpstr>Calibri</vt:lpstr>
      <vt:lpstr>Tw Cen MT</vt:lpstr>
      <vt:lpstr>Circuit</vt:lpstr>
      <vt:lpstr>Live OEE MEASUREMENT </vt:lpstr>
      <vt:lpstr>What is OEE</vt:lpstr>
      <vt:lpstr>Live OEE Measurement</vt:lpstr>
      <vt:lpstr>Live OEE &amp; The Six Big Losses</vt:lpstr>
      <vt:lpstr>PowerPoint Presentation</vt:lpstr>
      <vt:lpstr>PowerPoint Presentation</vt:lpstr>
      <vt:lpstr>PowerPoint Presentation</vt:lpstr>
      <vt:lpstr>LIVE OEE and the future iot/iiot/4ir/…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Roger Fraser</dc:creator>
  <cp:lastModifiedBy>Nangamso Mketo</cp:lastModifiedBy>
  <cp:revision>362</cp:revision>
  <dcterms:created xsi:type="dcterms:W3CDTF">2013-11-28T14:04:01Z</dcterms:created>
  <dcterms:modified xsi:type="dcterms:W3CDTF">2021-03-31T13:02:00Z</dcterms:modified>
</cp:coreProperties>
</file>